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 id="2147483653" r:id="rId6"/>
    <p:sldMasterId id="2147483654" r:id="rId7"/>
    <p:sldMasterId id="2147483655" r:id="rId8"/>
    <p:sldMasterId id="2147483656" r:id="rId9"/>
    <p:sldMasterId id="2147483657" r:id="rId10"/>
    <p:sldMasterId id="2147483658" r:id="rId11"/>
    <p:sldMasterId id="2147483659" r:id="rId12"/>
    <p:sldMasterId id="2147483660" r:id="rId13"/>
    <p:sldMasterId id="2147483661" r:id="rId14"/>
  </p:sldMasterIdLst>
  <p:notesMasterIdLst>
    <p:notesMasterId r:id="rId37"/>
  </p:notesMasterIdLst>
  <p:handoutMasterIdLst>
    <p:handoutMasterId r:id="rId38"/>
  </p:handoutMasterIdLst>
  <p:sldIdLst>
    <p:sldId id="256" r:id="rId15"/>
    <p:sldId id="257" r:id="rId16"/>
    <p:sldId id="275" r:id="rId17"/>
    <p:sldId id="276" r:id="rId18"/>
    <p:sldId id="258" r:id="rId19"/>
    <p:sldId id="260" r:id="rId20"/>
    <p:sldId id="269" r:id="rId21"/>
    <p:sldId id="270" r:id="rId22"/>
    <p:sldId id="271" r:id="rId23"/>
    <p:sldId id="268" r:id="rId24"/>
    <p:sldId id="259" r:id="rId25"/>
    <p:sldId id="261" r:id="rId26"/>
    <p:sldId id="262" r:id="rId27"/>
    <p:sldId id="263" r:id="rId28"/>
    <p:sldId id="264" r:id="rId29"/>
    <p:sldId id="265" r:id="rId30"/>
    <p:sldId id="266" r:id="rId31"/>
    <p:sldId id="267" r:id="rId32"/>
    <p:sldId id="272" r:id="rId33"/>
    <p:sldId id="273" r:id="rId34"/>
    <p:sldId id="274" r:id="rId35"/>
    <p:sldId id="277" r:id="rId36"/>
  </p:sldIdLst>
  <p:sldSz cx="13004800" cy="9753600"/>
  <p:notesSz cx="6797675" cy="9926638"/>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autoAdjust="0"/>
    <p:restoredTop sz="77013" autoAdjust="0"/>
  </p:normalViewPr>
  <p:slideViewPr>
    <p:cSldViewPr>
      <p:cViewPr>
        <p:scale>
          <a:sx n="50" d="100"/>
          <a:sy n="50" d="100"/>
        </p:scale>
        <p:origin x="-570" y="-72"/>
      </p:cViewPr>
      <p:guideLst>
        <p:guide orient="horz" pos="3072"/>
        <p:guide pos="409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slide" Target="slides/slide20.xml"/><Relationship Id="rId42"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slide" Target="slides/slide19.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slide" Target="slides/slide1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slide" Target="slides/slide22.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slide" Target="slides/slide2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C91E113F-D69B-4932-A43C-23A982DA7C29}" type="datetimeFigureOut">
              <a:rPr lang="nb-NO"/>
              <a:pPr>
                <a:defRPr/>
              </a:pPr>
              <a:t>11.08.2011</a:t>
            </a:fld>
            <a:endParaRPr lang="nb-NO"/>
          </a:p>
        </p:txBody>
      </p:sp>
      <p:sp>
        <p:nvSpPr>
          <p:cNvPr id="4" name="Plassholder for bunntekst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nb-NO"/>
          </a:p>
        </p:txBody>
      </p:sp>
      <p:sp>
        <p:nvSpPr>
          <p:cNvPr id="5" name="Plassholder for lysbilde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035DAFAE-765C-4A05-A5BE-A010BDD8BFA5}" type="slidenum">
              <a:rPr lang="nb-NO"/>
              <a:pPr>
                <a:defRPr/>
              </a:pPr>
              <a:t>‹#›</a:t>
            </a:fld>
            <a:endParaRPr lang="nb-NO"/>
          </a:p>
        </p:txBody>
      </p:sp>
    </p:spTree>
    <p:extLst>
      <p:ext uri="{BB962C8B-B14F-4D97-AF65-F5344CB8AC3E}">
        <p14:creationId xmlns:p14="http://schemas.microsoft.com/office/powerpoint/2010/main" val="54630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1"/>
          <p:cNvSpPr>
            <a:spLocks noRot="1" noChangeArrowheads="1" noTextEdit="1"/>
          </p:cNvSpPr>
          <p:nvPr>
            <p:ph type="sldImg"/>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6" name="Rectangle 2"/>
          <p:cNvSpPr>
            <a:spLocks noGrp="1" noChangeArrowheads="1"/>
          </p:cNvSpPr>
          <p:nvPr>
            <p:ph type="body" sz="quarter" idx="1"/>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902827366"/>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Gill Sans" charset="0"/>
        <a:ea typeface="+mn-ea"/>
        <a:cs typeface="+mn-cs"/>
      </a:defRPr>
    </a:lvl1pPr>
    <a:lvl2pPr marL="457200" algn="l" rtl="0" eaLnBrk="0" fontAlgn="base" hangingPunct="0">
      <a:spcBef>
        <a:spcPct val="0"/>
      </a:spcBef>
      <a:spcAft>
        <a:spcPct val="0"/>
      </a:spcAft>
      <a:defRPr sz="1200" kern="1200">
        <a:solidFill>
          <a:schemeClr val="tx1"/>
        </a:solidFill>
        <a:latin typeface="Gill Sans" charset="0"/>
        <a:ea typeface="+mn-ea"/>
        <a:cs typeface="+mn-cs"/>
      </a:defRPr>
    </a:lvl2pPr>
    <a:lvl3pPr marL="914400" algn="l" rtl="0" eaLnBrk="0" fontAlgn="base" hangingPunct="0">
      <a:spcBef>
        <a:spcPct val="0"/>
      </a:spcBef>
      <a:spcAft>
        <a:spcPct val="0"/>
      </a:spcAft>
      <a:defRPr sz="1200" kern="1200">
        <a:solidFill>
          <a:schemeClr val="tx1"/>
        </a:solidFill>
        <a:latin typeface="Gill Sans" charset="0"/>
        <a:ea typeface="+mn-ea"/>
        <a:cs typeface="+mn-cs"/>
      </a:defRPr>
    </a:lvl3pPr>
    <a:lvl4pPr marL="1371600" algn="l" rtl="0" eaLnBrk="0" fontAlgn="base" hangingPunct="0">
      <a:spcBef>
        <a:spcPct val="0"/>
      </a:spcBef>
      <a:spcAft>
        <a:spcPct val="0"/>
      </a:spcAft>
      <a:defRPr sz="1200" kern="1200">
        <a:solidFill>
          <a:schemeClr val="tx1"/>
        </a:solidFill>
        <a:latin typeface="Gill Sans" charset="0"/>
        <a:ea typeface="+mn-ea"/>
        <a:cs typeface="+mn-cs"/>
      </a:defRPr>
    </a:lvl4pPr>
    <a:lvl5pPr marL="1828800" algn="l" rtl="0" eaLnBrk="0" fontAlgn="base" hangingPunct="0">
      <a:spcBef>
        <a:spcPct val="0"/>
      </a:spcBef>
      <a:spcAft>
        <a:spcPct val="0"/>
      </a:spcAft>
      <a:defRPr sz="1200" kern="1200">
        <a:solidFill>
          <a:schemeClr val="tx1"/>
        </a:solidFill>
        <a:latin typeface="Gill San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kampanje.com/medier/article5230905.ece"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facebook.com/paradisehotelnorg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ChangeArrowheads="1" noTextEdit="1"/>
          </p:cNvSpPr>
          <p:nvPr>
            <p:ph type="sldImg"/>
          </p:nvPr>
        </p:nvSpPr>
        <p:spPr>
          <a:solidFill>
            <a:srgbClr val="FFFFFF"/>
          </a:solidFill>
          <a:ln/>
        </p:spPr>
      </p:sp>
      <p:sp>
        <p:nvSpPr>
          <p:cNvPr id="37891"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Programomtale fra TV3</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ChangeArrowheads="1" noTextEdit="1"/>
          </p:cNvSpPr>
          <p:nvPr>
            <p:ph type="sldImg"/>
          </p:nvPr>
        </p:nvSpPr>
        <p:spPr>
          <a:solidFill>
            <a:srgbClr val="FFFFFF"/>
          </a:solidFill>
          <a:ln/>
        </p:spPr>
      </p:sp>
      <p:sp>
        <p:nvSpPr>
          <p:cNvPr id="47107"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10:</a:t>
            </a:r>
          </a:p>
          <a:p>
            <a:pPr eaLnBrk="1" hangingPunct="1"/>
            <a:r>
              <a:rPr lang="en-US" sz="2200" smtClean="0">
                <a:latin typeface="Lucida Grande" charset="0"/>
                <a:ea typeface="Lucida Grande" charset="0"/>
                <a:cs typeface="Lucida Grande" charset="0"/>
                <a:sym typeface="Lucida Grande" charset="0"/>
              </a:rPr>
              <a:t>Hva tenker deltakerne selv om å være med i Paradise Hotel?</a:t>
            </a:r>
          </a:p>
          <a:p>
            <a:pPr eaLnBrk="1" hangingPunct="1"/>
            <a:r>
              <a:rPr lang="en-US" sz="2200" smtClean="0">
                <a:latin typeface="Lucida Grande" charset="0"/>
                <a:ea typeface="Lucida Grande" charset="0"/>
                <a:cs typeface="Lucida Grande" charset="0"/>
                <a:sym typeface="Lucida Grande" charset="0"/>
              </a:rPr>
              <a:t>Hvordan er forholdet mellom det de sier og Howells tilnærmingsmåte til ungdomskultur og livssyn?</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 siden forholdet til ‘det bortenfor’ er noe som ikke kommer så tydelig fram i serien har det vært vanskelig å finne sitater som passer inn under det. Deltakerne har på forhånd fått beskjed om at de ikke kan snakke om ting utenfor hotellet mens de er der, og derfor er ikke forholdet til ‘det bortenfor’ et tema det snakkes noe særlig om i serien.</a:t>
            </a:r>
          </a:p>
          <a:p>
            <a:pPr eaLnBrk="1" hangingPunct="1"/>
            <a:endParaRPr lang="en-US" sz="2200" smtClean="0">
              <a:latin typeface="Lucida Grande" charset="0"/>
              <a:ea typeface="Lucida Grande" charset="0"/>
              <a:cs typeface="Lucida Grande" charset="0"/>
              <a:sym typeface="Lucida Grande"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ChangeArrowheads="1" noTextEdit="1"/>
          </p:cNvSpPr>
          <p:nvPr>
            <p:ph type="sldImg"/>
          </p:nvPr>
        </p:nvSpPr>
        <p:spPr>
          <a:solidFill>
            <a:srgbClr val="FFFFFF"/>
          </a:solidFill>
          <a:ln/>
        </p:spPr>
      </p:sp>
      <p:sp>
        <p:nvSpPr>
          <p:cNvPr id="48131"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11: </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1800" smtClean="0">
                <a:latin typeface="Lucida Grande" charset="0"/>
                <a:ea typeface="Lucida Grande" charset="0"/>
                <a:cs typeface="Lucida Grande" charset="0"/>
                <a:sym typeface="Lucida Grande" charset="0"/>
              </a:rPr>
              <a:t>(De fleste av disse sitatene er hentet fra personlige intervjuer som er gjort med hver av deltakerne i forkant av serien, mens resten kommer frem i introduksjonen til første episode, og i finalepisoden fra fjorårets serie. (Carls sitat)</a:t>
            </a:r>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ヒラギノ角ゴ ProN W3" charset="0"/>
                <a:cs typeface="ヒラギノ角ゴ ProN W3" charset="0"/>
                <a:sym typeface="Lucida Grande" charset="0"/>
              </a:rPr>
              <a:t/>
            </a:r>
            <a:br>
              <a:rPr lang="en-US" sz="2200" smtClean="0">
                <a:latin typeface="Lucida Grande" charset="0"/>
                <a:ea typeface="ヒラギノ角ゴ ProN W3" charset="0"/>
                <a:cs typeface="ヒラギノ角ゴ ProN W3" charset="0"/>
                <a:sym typeface="Lucida Grande" charset="0"/>
              </a:rPr>
            </a:br>
            <a:r>
              <a:rPr lang="en-US" sz="2200" smtClean="0">
                <a:latin typeface="Lucida Grande" charset="0"/>
                <a:ea typeface="ヒラギノ角ゴ ProN W3" charset="0"/>
                <a:cs typeface="ヒラギノ角ゴ ProN W3" charset="0"/>
                <a:sym typeface="Lucida Grande" charset="0"/>
              </a:rPr>
              <a:t>Madeleine sier hun vil gjøre det som er bra for henne. I og med at hun er sitt eget forbilde, vil hun helt klart handle ut fra egne standarder. Hun velger tilsynelatende det som er best for henne selv. Spørsmålet er imidlertid  hvor fritt dette valget egentlig er? Hva definerer det som er best for Madeleine?</a:t>
            </a:r>
          </a:p>
          <a:p>
            <a:pPr eaLnBrk="1" hangingPunct="1"/>
            <a:endParaRPr lang="en-US" sz="2200" smtClean="0">
              <a:latin typeface="Lucida Grande" charset="0"/>
              <a:ea typeface="ヒラギノ角ゴ ProN W3" charset="0"/>
              <a:cs typeface="ヒラギノ角ゴ ProN W3" charset="0"/>
              <a:sym typeface="Lucida Grande" charset="0"/>
            </a:endParaRPr>
          </a:p>
          <a:p>
            <a:pPr eaLnBrk="1" hangingPunct="1"/>
            <a:r>
              <a:rPr lang="en-US" sz="2200" smtClean="0">
                <a:latin typeface="Lucida Grande" charset="0"/>
                <a:ea typeface="ヒラギノ角ゴ ProN W3" charset="0"/>
                <a:cs typeface="ヒラギノ角ゴ ProN W3" charset="0"/>
                <a:sym typeface="Lucida Grande" charset="0"/>
              </a:rPr>
              <a:t>Kim sier i intervjuet at han bare vil ha det kult og at han har masse positiv energi. Det at han ikke har satt seg noen begrensninger i forhold til hva han kan tillate seg å gjøre i programmet, virker å ha sammenheng med dette.</a:t>
            </a:r>
            <a:br>
              <a:rPr lang="en-US" sz="2200" smtClean="0">
                <a:latin typeface="Lucida Grande" charset="0"/>
                <a:ea typeface="ヒラギノ角ゴ ProN W3" charset="0"/>
                <a:cs typeface="ヒラギノ角ゴ ProN W3" charset="0"/>
                <a:sym typeface="Lucida Grande" charset="0"/>
              </a:rPr>
            </a:br>
            <a:endParaRPr lang="en-US" sz="2200" smtClean="0">
              <a:latin typeface="Lucida Grande" charset="0"/>
              <a:ea typeface="ヒラギノ角ゴ ProN W3" charset="0"/>
              <a:cs typeface="ヒラギノ角ゴ ProN W3" charset="0"/>
              <a:sym typeface="Lucida Grande"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ChangeArrowheads="1" noTextEdit="1"/>
          </p:cNvSpPr>
          <p:nvPr>
            <p:ph type="sldImg"/>
          </p:nvPr>
        </p:nvSpPr>
        <p:spPr>
          <a:solidFill>
            <a:srgbClr val="FFFFFF"/>
          </a:solidFill>
          <a:ln/>
        </p:spPr>
      </p:sp>
      <p:sp>
        <p:nvSpPr>
          <p:cNvPr id="49155"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12: </a:t>
            </a:r>
          </a:p>
          <a:p>
            <a:pPr eaLnBrk="1" hangingPunct="1"/>
            <a:r>
              <a:rPr lang="en-US" sz="2200" smtClean="0">
                <a:latin typeface="Lucida Grande" charset="0"/>
                <a:ea typeface="Lucida Grande" charset="0"/>
                <a:cs typeface="Lucida Grande" charset="0"/>
                <a:sym typeface="Lucida Grande" charset="0"/>
              </a:rPr>
              <a:t>Utsagnet til Stian er en del av svaret hans når han blir spurt om han skal ha sex på </a:t>
            </a:r>
            <a:r>
              <a:rPr lang="en-US" sz="2200" i="1" smtClean="0">
                <a:latin typeface="Lucida Grande" charset="0"/>
                <a:ea typeface="Lucida Grande" charset="0"/>
                <a:cs typeface="Lucida Grande" charset="0"/>
                <a:sym typeface="Lucida Grande" charset="0"/>
              </a:rPr>
              <a:t>Paradise Hotel</a:t>
            </a:r>
            <a:r>
              <a:rPr lang="en-US" sz="2200" smtClean="0">
                <a:latin typeface="Lucida Grande" charset="0"/>
                <a:ea typeface="Lucida Grande" charset="0"/>
                <a:cs typeface="Lucida Grande" charset="0"/>
                <a:sym typeface="Lucida Grande" charset="0"/>
              </a:rPr>
              <a:t>. Hans forhold til sex handler om at det ikke er noe vits å holde igjen hvis du har lyst og anledningen byr seg. Da begrenser du din selvutfoldelse. Underforstått er det bare opp til ham å bestemme når det riktig å ha sex. </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Joachim vil leve i nuet og få med seg alt han kan av opplevelser. Han forklarer at han etter en bilulykke innså at han bare måtte “hoppe på flyet” for å oppnå de tingene han ønsker i livet. Å ikke gå glipp av opplevelsen det er å være en del av </a:t>
            </a:r>
            <a:r>
              <a:rPr lang="en-US" sz="2200" i="1" smtClean="0">
                <a:latin typeface="Lucida Grande" charset="0"/>
                <a:ea typeface="Lucida Grande" charset="0"/>
                <a:cs typeface="Lucida Grande" charset="0"/>
                <a:sym typeface="Lucida Grande" charset="0"/>
              </a:rPr>
              <a:t>Paradise Hotel, </a:t>
            </a:r>
            <a:r>
              <a:rPr lang="en-US" sz="2200" smtClean="0">
                <a:latin typeface="Lucida Grande" charset="0"/>
                <a:ea typeface="Lucida Grande" charset="0"/>
                <a:cs typeface="Lucida Grande" charset="0"/>
                <a:sym typeface="Lucida Grande" charset="0"/>
              </a:rPr>
              <a:t>virker derfor å være en sterk motivasjon for Joachim.</a:t>
            </a:r>
            <a:br>
              <a:rPr lang="en-US" sz="2200" smtClean="0">
                <a:latin typeface="Lucida Grande" charset="0"/>
                <a:ea typeface="Lucida Grande" charset="0"/>
                <a:cs typeface="Lucida Grande" charset="0"/>
                <a:sym typeface="Lucida Grande" charset="0"/>
              </a:rPr>
            </a:br>
            <a:endParaRPr lang="en-US" sz="2200" smtClean="0">
              <a:latin typeface="Lucida Grande" charset="0"/>
              <a:ea typeface="Lucida Grande" charset="0"/>
              <a:cs typeface="Lucida Grande" charset="0"/>
              <a:sym typeface="Lucida Grande"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ChangeArrowheads="1" noTextEdit="1"/>
          </p:cNvSpPr>
          <p:nvPr>
            <p:ph type="sldImg"/>
          </p:nvPr>
        </p:nvSpPr>
        <p:spPr>
          <a:solidFill>
            <a:srgbClr val="FFFFFF"/>
          </a:solidFill>
          <a:ln/>
        </p:spPr>
      </p:sp>
      <p:sp>
        <p:nvSpPr>
          <p:cNvPr id="50179"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13:</a:t>
            </a:r>
          </a:p>
          <a:p>
            <a:pPr eaLnBrk="1" hangingPunct="1"/>
            <a:r>
              <a:rPr lang="en-US" sz="2200" smtClean="0">
                <a:latin typeface="Lucida Grande" charset="0"/>
                <a:ea typeface="Lucida Grande" charset="0"/>
                <a:cs typeface="Lucida Grande" charset="0"/>
                <a:sym typeface="Lucida Grande" charset="0"/>
              </a:rPr>
              <a:t>Heidi sier at hun elsker alt som har med “fame” å gjøre, og muligheten til å bli kjent gjennom </a:t>
            </a:r>
            <a:r>
              <a:rPr lang="en-US" sz="2200" i="1" smtClean="0">
                <a:latin typeface="Lucida Grande" charset="0"/>
                <a:ea typeface="Lucida Grande" charset="0"/>
                <a:cs typeface="Lucida Grande" charset="0"/>
                <a:sym typeface="Lucida Grande" charset="0"/>
              </a:rPr>
              <a:t>Paradise Hotel </a:t>
            </a:r>
            <a:r>
              <a:rPr lang="en-US" sz="2200" smtClean="0">
                <a:latin typeface="Lucida Grande" charset="0"/>
                <a:ea typeface="Lucida Grande" charset="0"/>
                <a:cs typeface="Lucida Grande" charset="0"/>
                <a:sym typeface="Lucida Grande" charset="0"/>
              </a:rPr>
              <a:t>virker å være hovedmotivasjonen hennes for å være med i realityserien.</a:t>
            </a:r>
            <a:br>
              <a:rPr lang="en-US" sz="2200" smtClean="0">
                <a:latin typeface="Lucida Grande" charset="0"/>
                <a:ea typeface="Lucida Grande" charset="0"/>
                <a:cs typeface="Lucida Grande" charset="0"/>
                <a:sym typeface="Lucida Grande" charset="0"/>
              </a:rPr>
            </a:br>
            <a:endParaRPr lang="en-US" sz="2200" smtClean="0">
              <a:latin typeface="Lucida Grande" charset="0"/>
              <a:ea typeface="Lucida Grande" charset="0"/>
              <a:cs typeface="Lucida Grande" charset="0"/>
              <a:sym typeface="Lucida Grande"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
          <p:cNvSpPr>
            <a:spLocks noChangeArrowheads="1" noTextEdit="1"/>
          </p:cNvSpPr>
          <p:nvPr>
            <p:ph type="sldImg"/>
          </p:nvPr>
        </p:nvSpPr>
        <p:spPr>
          <a:solidFill>
            <a:srgbClr val="FFFFFF"/>
          </a:solidFill>
          <a:ln/>
        </p:spPr>
      </p:sp>
      <p:sp>
        <p:nvSpPr>
          <p:cNvPr id="51203"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14:</a:t>
            </a:r>
          </a:p>
          <a:p>
            <a:pPr eaLnBrk="1" hangingPunct="1"/>
            <a:r>
              <a:rPr lang="en-US" sz="2200" smtClean="0">
                <a:latin typeface="Lucida Grande" charset="0"/>
                <a:ea typeface="Lucida Grande" charset="0"/>
                <a:cs typeface="Lucida Grande" charset="0"/>
                <a:sym typeface="Lucida Grande" charset="0"/>
              </a:rPr>
              <a:t>Vennefelleskapet </a:t>
            </a:r>
            <a:r>
              <a:rPr lang="en-US" sz="2200" i="1" smtClean="0">
                <a:latin typeface="Lucida Grande" charset="0"/>
                <a:ea typeface="Lucida Grande" charset="0"/>
                <a:cs typeface="Lucida Grande" charset="0"/>
                <a:sym typeface="Lucida Grande" charset="0"/>
              </a:rPr>
              <a:t>på Paradise Hotel </a:t>
            </a:r>
            <a:r>
              <a:rPr lang="en-US" sz="2200" smtClean="0">
                <a:latin typeface="Lucida Grande" charset="0"/>
                <a:ea typeface="Lucida Grande" charset="0"/>
                <a:cs typeface="Lucida Grande" charset="0"/>
                <a:sym typeface="Lucida Grande" charset="0"/>
              </a:rPr>
              <a:t>handler i stor grad om å feste sammen og ha det gøy. For Kim er dette mye av det han ser fram til. Flere av deltakerne sier også at de har et ‘positivt’ forhold til alkohol.</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Stephan har sett fram til å treffe nye og føler at guttene er på nett fra første stund. Mens de sjekker ut hotellet i første episode, snakker de sammen om hvordan de skal feste, og hvor gøy de skal ha det sammen.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
          <p:cNvSpPr>
            <a:spLocks noChangeArrowheads="1" noTextEdit="1"/>
          </p:cNvSpPr>
          <p:nvPr>
            <p:ph type="sldImg"/>
          </p:nvPr>
        </p:nvSpPr>
        <p:spPr>
          <a:solidFill>
            <a:srgbClr val="FFFFFF"/>
          </a:solidFill>
          <a:ln/>
        </p:spPr>
      </p:sp>
      <p:sp>
        <p:nvSpPr>
          <p:cNvPr id="52227"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15: </a:t>
            </a:r>
          </a:p>
          <a:p>
            <a:pPr eaLnBrk="1" hangingPunct="1"/>
            <a:r>
              <a:rPr lang="en-US" sz="2200" smtClean="0">
                <a:latin typeface="Lucida Grande" charset="0"/>
                <a:ea typeface="Lucida Grande" charset="0"/>
                <a:cs typeface="Lucida Grande" charset="0"/>
                <a:sym typeface="Lucida Grande" charset="0"/>
              </a:rPr>
              <a:t>Niclas har forventninger til å treffe jentene og flørte med dem. I de personlige intervjuene er det også flere av guttene som snakker om hvordan de håper at jentene på </a:t>
            </a:r>
            <a:r>
              <a:rPr lang="en-US" sz="2200" i="1" smtClean="0">
                <a:latin typeface="Lucida Grande" charset="0"/>
                <a:ea typeface="Lucida Grande" charset="0"/>
                <a:cs typeface="Lucida Grande" charset="0"/>
                <a:sym typeface="Lucida Grande" charset="0"/>
              </a:rPr>
              <a:t>Paradise</a:t>
            </a:r>
            <a:r>
              <a:rPr lang="en-US" sz="2200" smtClean="0">
                <a:latin typeface="Lucida Grande" charset="0"/>
                <a:ea typeface="Lucida Grande" charset="0"/>
                <a:cs typeface="Lucida Grande" charset="0"/>
                <a:sym typeface="Lucida Grande" charset="0"/>
              </a:rPr>
              <a:t> </a:t>
            </a:r>
            <a:r>
              <a:rPr lang="en-US" sz="2200" i="1" smtClean="0">
                <a:latin typeface="Lucida Grande" charset="0"/>
                <a:ea typeface="Lucida Grande" charset="0"/>
                <a:cs typeface="Lucida Grande" charset="0"/>
                <a:sym typeface="Lucida Grande" charset="0"/>
              </a:rPr>
              <a:t>Hotel</a:t>
            </a:r>
            <a:r>
              <a:rPr lang="en-US" sz="2200" smtClean="0">
                <a:latin typeface="Lucida Grande" charset="0"/>
                <a:ea typeface="Lucida Grande" charset="0"/>
                <a:cs typeface="Lucida Grande" charset="0"/>
                <a:sym typeface="Lucida Grande" charset="0"/>
              </a:rPr>
              <a:t> vil være.</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Stian sier i det personlige intervjuet at han ser veldig frem til å treffe mange nye folk, fordi de alltid har ny “input” å gi deg og du får ny energi av å henge med dem. </a:t>
            </a:r>
            <a:br>
              <a:rPr lang="en-US" sz="2200" smtClean="0">
                <a:latin typeface="Lucida Grande" charset="0"/>
                <a:ea typeface="Lucida Grande" charset="0"/>
                <a:cs typeface="Lucida Grande" charset="0"/>
                <a:sym typeface="Lucida Grande" charset="0"/>
              </a:rPr>
            </a:br>
            <a:endParaRPr lang="en-US" sz="2200" smtClean="0">
              <a:latin typeface="Lucida Grande" charset="0"/>
              <a:ea typeface="Lucida Grande" charset="0"/>
              <a:cs typeface="Lucida Grande" charset="0"/>
              <a:sym typeface="Lucida Grande"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
          <p:cNvSpPr>
            <a:spLocks noChangeArrowheads="1" noTextEdit="1"/>
          </p:cNvSpPr>
          <p:nvPr>
            <p:ph type="sldImg"/>
          </p:nvPr>
        </p:nvSpPr>
        <p:spPr>
          <a:solidFill>
            <a:srgbClr val="FFFFFF"/>
          </a:solidFill>
          <a:ln/>
        </p:spPr>
      </p:sp>
      <p:sp>
        <p:nvSpPr>
          <p:cNvPr id="53251"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16:</a:t>
            </a:r>
          </a:p>
          <a:p>
            <a:pPr eaLnBrk="1" hangingPunct="1"/>
            <a:r>
              <a:rPr lang="en-US" sz="2200" smtClean="0">
                <a:latin typeface="Lucida Grande" charset="0"/>
                <a:ea typeface="Lucida Grande" charset="0"/>
                <a:cs typeface="Lucida Grande" charset="0"/>
                <a:sym typeface="Lucida Grande" charset="0"/>
              </a:rPr>
              <a:t>Selv om nye venner har potensiale til å gi deg positive opplevelser som du får erfare sammen med dem, er forholdet til venner </a:t>
            </a:r>
            <a:r>
              <a:rPr lang="en-US" sz="2200" i="1" smtClean="0">
                <a:latin typeface="Lucida Grande" charset="0"/>
                <a:ea typeface="Lucida Grande" charset="0"/>
                <a:cs typeface="Lucida Grande" charset="0"/>
                <a:sym typeface="Lucida Grande" charset="0"/>
              </a:rPr>
              <a:t>i Paradise Hotel</a:t>
            </a:r>
            <a:r>
              <a:rPr lang="en-US" sz="2200" smtClean="0">
                <a:latin typeface="Lucida Grande" charset="0"/>
                <a:ea typeface="Lucida Grande" charset="0"/>
                <a:cs typeface="Lucida Grande" charset="0"/>
                <a:sym typeface="Lucida Grande" charset="0"/>
              </a:rPr>
              <a:t> også preget av at vennskap noen ganger må ofres for at du selv skal komme videre. Konseptet er slik at for å nå lengst mulig, må du først og fremst tenke på deg selv. Derfor sier Maren at strategien hennes er “ å være venn med alle”, for så å utnytte dette til egen fordel.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ChangeArrowheads="1" noTextEdit="1"/>
          </p:cNvSpPr>
          <p:nvPr>
            <p:ph type="sldImg"/>
          </p:nvPr>
        </p:nvSpPr>
        <p:spPr>
          <a:solidFill>
            <a:srgbClr val="FFFFFF"/>
          </a:solidFill>
          <a:ln/>
        </p:spPr>
      </p:sp>
      <p:sp>
        <p:nvSpPr>
          <p:cNvPr id="54275"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17: </a:t>
            </a:r>
          </a:p>
          <a:p>
            <a:pPr eaLnBrk="1" hangingPunct="1"/>
            <a:r>
              <a:rPr lang="en-US" sz="2200" smtClean="0">
                <a:latin typeface="Lucida Grande" charset="0"/>
                <a:ea typeface="Lucida Grande" charset="0"/>
                <a:cs typeface="Lucida Grande" charset="0"/>
                <a:sym typeface="Lucida Grande" charset="0"/>
              </a:rPr>
              <a:t>Nora sier i det personlige intervjuet at når hun har penger, så kan hun kose seg og leve i nuet, og at hun bare kan tjene mer når pengene er borte. Hun virker å tenke at penger er noe man kan skaffe seg når man trenger det og bruke på det man har lyst til der og da.</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Mikael er positiv til livet, og virker i intervjuet å ikke ha noen verdens bekymring. Han har et åpent og optimistisk forhold til framtiden.</a:t>
            </a:r>
            <a:br>
              <a:rPr lang="en-US" sz="2200" smtClean="0">
                <a:latin typeface="Lucida Grande" charset="0"/>
                <a:ea typeface="Lucida Grande" charset="0"/>
                <a:cs typeface="Lucida Grande" charset="0"/>
                <a:sym typeface="Lucida Grande" charset="0"/>
              </a:rPr>
            </a:br>
            <a:endParaRPr lang="en-US" sz="2200" smtClean="0">
              <a:latin typeface="Lucida Grande" charset="0"/>
              <a:ea typeface="Lucida Grande" charset="0"/>
              <a:cs typeface="Lucida Grande" charset="0"/>
              <a:sym typeface="Lucida Grande"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
          <p:cNvSpPr>
            <a:spLocks noChangeArrowheads="1" noTextEdit="1"/>
          </p:cNvSpPr>
          <p:nvPr>
            <p:ph type="sldImg"/>
          </p:nvPr>
        </p:nvSpPr>
        <p:spPr>
          <a:solidFill>
            <a:srgbClr val="FFFFFF"/>
          </a:solidFill>
          <a:ln/>
        </p:spPr>
      </p:sp>
      <p:sp>
        <p:nvSpPr>
          <p:cNvPr id="55299"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18:</a:t>
            </a:r>
          </a:p>
          <a:p>
            <a:pPr eaLnBrk="1" hangingPunct="1"/>
            <a:r>
              <a:rPr lang="en-US" sz="2200" smtClean="0">
                <a:latin typeface="Lucida Grande" charset="0"/>
                <a:ea typeface="Lucida Grande" charset="0"/>
                <a:cs typeface="Lucida Grande" charset="0"/>
                <a:sym typeface="Lucida Grande" charset="0"/>
              </a:rPr>
              <a:t>Sitatet til Maren er hentet fra første episode der hun får spørsmål av Kim om hva hun ville gjort hvis hun fikk en million kroner. Man kan jo spørre om hun virkelig ville gjort det hun sier her, men hun virker uansett å være opptatt av at penger er noe man bruker for å “leve livet”.</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Carl vant fjorårets sesong av </a:t>
            </a:r>
            <a:r>
              <a:rPr lang="en-US" sz="2200" i="1" smtClean="0">
                <a:latin typeface="Lucida Grande" charset="0"/>
                <a:ea typeface="Lucida Grande" charset="0"/>
                <a:cs typeface="Lucida Grande" charset="0"/>
                <a:sym typeface="Lucida Grande" charset="0"/>
              </a:rPr>
              <a:t>Paradise Hotel </a:t>
            </a:r>
            <a:r>
              <a:rPr lang="en-US" sz="2200" smtClean="0">
                <a:latin typeface="Lucida Grande" charset="0"/>
                <a:ea typeface="Lucida Grande" charset="0"/>
                <a:cs typeface="Lucida Grande" charset="0"/>
                <a:sym typeface="Lucida Grande" charset="0"/>
              </a:rPr>
              <a:t>sammen med Tine. Hvor mye en “liten slant” er av 150 000,- kr er vanskelig å si, men måten Carl sier dette på virker helst å være mer preget av følelsen av å burde gi noe, enn av et stort ønske om å virkelig hjelpe jordskjelvsofrene.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ChangeArrowheads="1" noTextEdit="1"/>
          </p:cNvSpPr>
          <p:nvPr>
            <p:ph type="sldImg"/>
          </p:nvPr>
        </p:nvSpPr>
        <p:spPr>
          <a:solidFill>
            <a:srgbClr val="FFFFFF"/>
          </a:solidFill>
          <a:ln/>
        </p:spPr>
      </p:sp>
      <p:sp>
        <p:nvSpPr>
          <p:cNvPr id="38915"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2:</a:t>
            </a:r>
          </a:p>
          <a:p>
            <a:pPr eaLnBrk="1" hangingPunct="1"/>
            <a:r>
              <a:rPr lang="en-US" sz="2200" smtClean="0">
                <a:latin typeface="Lucida Grande" charset="0"/>
                <a:ea typeface="Lucida Grande" charset="0"/>
                <a:cs typeface="Lucida Grande" charset="0"/>
                <a:sym typeface="Lucida Grande" charset="0"/>
              </a:rPr>
              <a:t>Statistikker for Paradise Hotel.</a:t>
            </a:r>
            <a:br>
              <a:rPr lang="en-US" sz="2200" smtClean="0">
                <a:latin typeface="Lucida Grande" charset="0"/>
                <a:ea typeface="Lucida Grande" charset="0"/>
                <a:cs typeface="Lucida Grande" charset="0"/>
                <a:sym typeface="Lucida Grande" charset="0"/>
              </a:rPr>
            </a:br>
            <a:r>
              <a:rPr lang="en-US" sz="2200" smtClean="0">
                <a:latin typeface="Lucida Grande" charset="0"/>
                <a:ea typeface="Lucida Grande" charset="0"/>
                <a:cs typeface="Lucida Grande" charset="0"/>
                <a:sym typeface="Lucida Grande" charset="0"/>
              </a:rPr>
              <a:t>Nettradioen P5 sendte programmet “Nachspiel” i etterkant av Paradise-episodene, og har i tillegg lagt ut flere intervjuer med deltakerne om hendelsene på Paradise Hotel.</a:t>
            </a:r>
          </a:p>
          <a:p>
            <a:pPr eaLnBrk="1" hangingPunct="1"/>
            <a:r>
              <a:rPr lang="en-US" sz="2200" smtClean="0">
                <a:latin typeface="Lucida Grande" charset="0"/>
                <a:ea typeface="Lucida Grande" charset="0"/>
                <a:cs typeface="Lucida Grande" charset="0"/>
                <a:sym typeface="Lucida Grande" charset="0"/>
              </a:rPr>
              <a:t>VGtv sendte Live-overføring av finalefesten, hvor de hadde egen reporter til stede, og i tillegg hadde noen av Paradise-deltakerne med i studio.</a:t>
            </a:r>
            <a:br>
              <a:rPr lang="en-US" sz="2200" smtClean="0">
                <a:latin typeface="Lucida Grande" charset="0"/>
                <a:ea typeface="Lucida Grande" charset="0"/>
                <a:cs typeface="Lucida Grande" charset="0"/>
                <a:sym typeface="Lucida Grande" charset="0"/>
              </a:rPr>
            </a:br>
            <a:r>
              <a:rPr lang="en-US" sz="2200" smtClean="0">
                <a:latin typeface="Lucida Grande" charset="0"/>
                <a:ea typeface="Lucida Grande" charset="0"/>
                <a:cs typeface="Lucida Grande" charset="0"/>
                <a:sym typeface="Lucida Grande" charset="0"/>
              </a:rPr>
              <a:t>Kilder: </a:t>
            </a:r>
            <a:r>
              <a:rPr lang="en-US" sz="2200" u="sng" smtClean="0">
                <a:latin typeface="Lucida Grande" charset="0"/>
                <a:ea typeface="Lucida Grande" charset="0"/>
                <a:cs typeface="Lucida Grande" charset="0"/>
                <a:sym typeface="Lucida Grande" charset="0"/>
                <a:hlinkClick r:id="rId3"/>
              </a:rPr>
              <a:t>http://www.kampanje.com/medier/article5230905.ece</a:t>
            </a:r>
            <a:r>
              <a:rPr lang="en-US" sz="2200" smtClean="0">
                <a:latin typeface="Lucida Grande" charset="0"/>
                <a:ea typeface="ヒラギノ角ゴ ProN W3" charset="0"/>
                <a:cs typeface="ヒラギノ角ゴ ProN W3" charset="0"/>
                <a:sym typeface="Lucida Grande" charset="0"/>
              </a:rPr>
              <a:t/>
            </a:r>
            <a:br>
              <a:rPr lang="en-US" sz="2200" smtClean="0">
                <a:latin typeface="Lucida Grande" charset="0"/>
                <a:ea typeface="ヒラギノ角ゴ ProN W3" charset="0"/>
                <a:cs typeface="ヒラギノ角ゴ ProN W3" charset="0"/>
                <a:sym typeface="Lucida Grande" charset="0"/>
              </a:rPr>
            </a:br>
            <a:r>
              <a:rPr lang="en-US" sz="2200" smtClean="0">
                <a:latin typeface="Lucida Grande" charset="0"/>
                <a:ea typeface="ヒラギノ角ゴ ProN W3" charset="0"/>
                <a:cs typeface="ヒラギノ角ゴ ProN W3" charset="0"/>
                <a:sym typeface="Lucida Grande" charset="0"/>
              </a:rPr>
              <a:t>           </a:t>
            </a:r>
            <a:r>
              <a:rPr lang="en-US" sz="2200" u="sng" smtClean="0">
                <a:latin typeface="Lucida Grande" charset="0"/>
                <a:ea typeface="Lucida Grande" charset="0"/>
                <a:cs typeface="Lucida Grande" charset="0"/>
                <a:sym typeface="Lucida Grande" charset="0"/>
              </a:rPr>
              <a:t>https://www.facebook.com/paradisehotelnorge</a:t>
            </a:r>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
            </a:r>
            <a:br>
              <a:rPr lang="en-US" sz="2200" smtClean="0">
                <a:latin typeface="Lucida Grande" charset="0"/>
                <a:ea typeface="Lucida Grande" charset="0"/>
                <a:cs typeface="Lucida Grande" charset="0"/>
                <a:sym typeface="Lucida Grande" charset="0"/>
              </a:rPr>
            </a:br>
            <a:r>
              <a:rPr lang="en-US" sz="2200" smtClean="0">
                <a:latin typeface="Lucida Grande" charset="0"/>
                <a:ea typeface="Lucida Grande" charset="0"/>
                <a:cs typeface="Lucida Grande" charset="0"/>
                <a:sym typeface="Lucida Grande" charset="0"/>
              </a:rPr>
              <a:t>	   </a:t>
            </a:r>
            <a:r>
              <a:rPr lang="en-US" sz="2200" smtClean="0">
                <a:latin typeface="Lucida Grande" charset="0"/>
                <a:ea typeface="Lucida Grande" charset="0"/>
                <a:cs typeface="Lucida Grande" charset="0"/>
                <a:sym typeface="Lucida Grande" charset="0"/>
                <a:hlinkClick r:id="rId4"/>
              </a:rPr>
              <a:t>  </a:t>
            </a:r>
            <a:br>
              <a:rPr lang="en-US" sz="2200" smtClean="0">
                <a:latin typeface="Lucida Grande" charset="0"/>
                <a:ea typeface="Lucida Grande" charset="0"/>
                <a:cs typeface="Lucida Grande" charset="0"/>
                <a:sym typeface="Lucida Grande" charset="0"/>
                <a:hlinkClick r:id="rId4"/>
              </a:rPr>
            </a:br>
            <a:endParaRPr lang="en-US" sz="2200" smtClean="0">
              <a:latin typeface="Lucida Grande" charset="0"/>
              <a:ea typeface="Lucida Grande" charset="0"/>
              <a:cs typeface="Lucida Grande" charset="0"/>
              <a:sym typeface="Lucida Grande" charset="0"/>
              <a:hlinkClick r:id="rId4"/>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ChangeArrowheads="1" noTextEdit="1"/>
          </p:cNvSpPr>
          <p:nvPr>
            <p:ph type="sldImg"/>
          </p:nvPr>
        </p:nvSpPr>
        <p:spPr>
          <a:solidFill>
            <a:srgbClr val="FFFFFF"/>
          </a:solidFill>
          <a:ln/>
        </p:spPr>
      </p:sp>
      <p:sp>
        <p:nvSpPr>
          <p:cNvPr id="39939" name="Rectangle 2"/>
          <p:cNvSpPr>
            <a:spLocks noChangeArrowheads="1"/>
          </p:cNvSpPr>
          <p:nvPr>
            <p:ph type="body" idx="1"/>
          </p:nvPr>
        </p:nvSpPr>
        <p:spPr>
          <a:noFill/>
        </p:spPr>
        <p:txBody>
          <a:bodyPr/>
          <a:lstStyle/>
          <a:p>
            <a:pPr eaLnBrk="1" hangingPunct="1"/>
            <a:r>
              <a:rPr lang="en-US" sz="2200" smtClean="0">
                <a:latin typeface="Lucida Sans" charset="0"/>
                <a:cs typeface="Lucida Sans" charset="0"/>
                <a:sym typeface="Lucida Sans" charset="0"/>
              </a:rPr>
              <a:t>Lysbilde 3</a:t>
            </a:r>
          </a:p>
          <a:p>
            <a:pPr eaLnBrk="1" hangingPunct="1"/>
            <a:r>
              <a:rPr lang="en-US" sz="2200" smtClean="0">
                <a:latin typeface="Lucida Sans" charset="0"/>
                <a:cs typeface="Lucida Sans" charset="0"/>
                <a:sym typeface="Lucida Sans" charset="0"/>
              </a:rPr>
              <a:t>Teologen David Howell har forsket mye på ungdomskultur og ungdommers </a:t>
            </a:r>
            <a:r>
              <a:rPr lang="en-US" sz="2200" smtClean="0">
                <a:solidFill>
                  <a:srgbClr val="FF0000"/>
                </a:solidFill>
                <a:latin typeface="Lucida Sans" charset="0"/>
                <a:cs typeface="Lucida Sans" charset="0"/>
                <a:sym typeface="Lucida Sans" charset="0"/>
              </a:rPr>
              <a:t>livssynsdanning</a:t>
            </a:r>
            <a:r>
              <a:rPr lang="en-US" sz="2200" smtClean="0">
                <a:latin typeface="Lucida Sans" charset="0"/>
                <a:cs typeface="Lucida Sans" charset="0"/>
                <a:sym typeface="Lucida Sans" charset="0"/>
              </a:rPr>
              <a:t>, og mener at begrepet ‘ungdomskultur’ ikke lar seg definere like enkelt. </a:t>
            </a:r>
          </a:p>
          <a:p>
            <a:pPr eaLnBrk="1" hangingPunct="1"/>
            <a:endParaRPr lang="en-US" sz="2200" smtClean="0">
              <a:latin typeface="Lucida Sans" charset="0"/>
              <a:cs typeface="Lucida Sans" charset="0"/>
              <a:sym typeface="Lucida Sans" charset="0"/>
            </a:endParaRPr>
          </a:p>
          <a:p>
            <a:pPr eaLnBrk="1" hangingPunct="1"/>
            <a:r>
              <a:rPr lang="en-US" sz="2200" smtClean="0">
                <a:latin typeface="Lucida Sans" charset="0"/>
                <a:cs typeface="Lucida Sans" charset="0"/>
                <a:sym typeface="Lucida Sans" charset="0"/>
              </a:rPr>
              <a:t>Han skriver at</a:t>
            </a:r>
            <a:r>
              <a:rPr lang="en-US" sz="2200" i="1" smtClean="0">
                <a:latin typeface="Lucida Sans" charset="0"/>
                <a:cs typeface="Lucida Sans" charset="0"/>
                <a:sym typeface="Lucida Sans" charset="0"/>
              </a:rPr>
              <a:t> “hvis vi med ungdomskultur mener et enkelt sett av oppfatninger, handlingsmønstre og strukturer som kan identifiseres...så vi trenger vi å snakke om kulturer i flertall, eller om subkulturer, for å kunne forklare de mange forskjellige livsstilene blant unge mennesker.”</a:t>
            </a:r>
          </a:p>
          <a:p>
            <a:pPr eaLnBrk="1" hangingPunct="1"/>
            <a:endParaRPr lang="en-US" sz="2200" i="1" smtClean="0">
              <a:latin typeface="Lucida Sans" charset="0"/>
              <a:cs typeface="Lucida Sans" charset="0"/>
              <a:sym typeface="Lucida Sans" charset="0"/>
            </a:endParaRPr>
          </a:p>
          <a:p>
            <a:pPr eaLnBrk="1" hangingPunct="1"/>
            <a:r>
              <a:rPr lang="en-US" sz="2200" smtClean="0">
                <a:latin typeface="Lucida Sans" charset="0"/>
                <a:cs typeface="Lucida Sans" charset="0"/>
                <a:sym typeface="Lucida Sans" charset="0"/>
              </a:rPr>
              <a:t>Kilde: Howell, David i </a:t>
            </a:r>
            <a:r>
              <a:rPr lang="en-US" sz="2200" i="1" smtClean="0">
                <a:latin typeface="Lucida Sans" charset="0"/>
                <a:cs typeface="Lucida Sans" charset="0"/>
                <a:sym typeface="Lucida Sans" charset="0"/>
              </a:rPr>
              <a:t>Religion and Youth Culture - Dictionary of Contemporary Religion in the Western World</a:t>
            </a:r>
            <a:r>
              <a:rPr lang="en-US" sz="2200" smtClean="0">
                <a:latin typeface="Lucida Sans" charset="0"/>
                <a:cs typeface="Lucida Sans" charset="0"/>
                <a:sym typeface="Lucida Sans" charset="0"/>
              </a:rPr>
              <a:t> (IVP: Grand Rapids, 2002)</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ChangeArrowheads="1" noTextEdit="1"/>
          </p:cNvSpPr>
          <p:nvPr>
            <p:ph type="sldImg"/>
          </p:nvPr>
        </p:nvSpPr>
        <p:spPr>
          <a:solidFill>
            <a:srgbClr val="FFFFFF"/>
          </a:solidFill>
          <a:ln/>
        </p:spPr>
      </p:sp>
      <p:sp>
        <p:nvSpPr>
          <p:cNvPr id="40963" name="Rectangle 2"/>
          <p:cNvSpPr>
            <a:spLocks noChangeArrowheads="1"/>
          </p:cNvSpPr>
          <p:nvPr>
            <p:ph type="body" idx="1"/>
          </p:nvPr>
        </p:nvSpPr>
        <p:spPr>
          <a:noFill/>
        </p:spPr>
        <p:txBody>
          <a:bodyPr/>
          <a:lstStyle/>
          <a:p>
            <a:pPr eaLnBrk="1" hangingPunct="1"/>
            <a:r>
              <a:rPr lang="en-US" sz="2200" smtClean="0">
                <a:latin typeface="Lucida Sans" charset="0"/>
                <a:cs typeface="Lucida Sans" charset="0"/>
                <a:sym typeface="Lucida Sans" charset="0"/>
              </a:rPr>
              <a:t>Lysbilde 4</a:t>
            </a:r>
          </a:p>
          <a:p>
            <a:pPr eaLnBrk="1" hangingPunct="1"/>
            <a:r>
              <a:rPr lang="en-US" sz="2200" smtClean="0">
                <a:latin typeface="Lucida Sans" charset="0"/>
                <a:cs typeface="Lucida Sans" charset="0"/>
                <a:sym typeface="Lucida Sans" charset="0"/>
              </a:rPr>
              <a:t>Likevel mener han at vi kan identifisere flere typiske trekk i forholdet mellom ungdomskultur og livsynsdanning. En av de grunnleggende momentene her vil være påvirkningen fra livssynstrenden “det postmoderne”. I følge denne tankegangen, finnes det ikke noen “store fortellinger”, slik vi f.eks finner i Bibelens beretning om skapelse, syndefall, frelse og fullendelse. Det finnes ikke objektive sannheter, kun det som oppleves sant for den enkelte. Disse postmoderne tankene sammen med fremveksten av forbrukersamfunnet som tydelig setter individet i sentrum, gjør at  mange unge danner sitt livssyn utfra en “plukk og miks”-tilnærming de ulike religiøse og sekulære livssynstradisjoner, etter hva de opplever passende.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ChangeArrowheads="1" noTextEdit="1"/>
          </p:cNvSpPr>
          <p:nvPr>
            <p:ph type="sldImg"/>
          </p:nvPr>
        </p:nvSpPr>
        <p:spPr>
          <a:solidFill>
            <a:srgbClr val="FFFFFF"/>
          </a:solidFill>
          <a:ln/>
        </p:spPr>
      </p:sp>
      <p:sp>
        <p:nvSpPr>
          <p:cNvPr id="41987" name="Rectangle 2"/>
          <p:cNvSpPr>
            <a:spLocks noChangeArrowheads="1"/>
          </p:cNvSpPr>
          <p:nvPr>
            <p:ph type="body" idx="1"/>
          </p:nvPr>
        </p:nvSpPr>
        <p:spPr>
          <a:noFill/>
        </p:spPr>
        <p:txBody>
          <a:bodyPr/>
          <a:lstStyle/>
          <a:p>
            <a:pPr eaLnBrk="1" hangingPunct="1"/>
            <a:r>
              <a:rPr lang="en-US" sz="2200" smtClean="0">
                <a:latin typeface="Lucida Sans" charset="0"/>
                <a:cs typeface="Lucida Sans" charset="0"/>
                <a:sym typeface="Lucida Sans" charset="0"/>
              </a:rPr>
              <a:t>Lysbilde 5</a:t>
            </a:r>
          </a:p>
          <a:p>
            <a:pPr eaLnBrk="1" hangingPunct="1"/>
            <a:r>
              <a:rPr lang="en-US" sz="2200" smtClean="0">
                <a:latin typeface="Lucida Sans" charset="0"/>
                <a:cs typeface="Lucida Sans" charset="0"/>
                <a:sym typeface="Lucida Sans" charset="0"/>
              </a:rPr>
              <a:t>David Howell har forsket mye på ungdommers livssynsdanning. Han har funnet ut at de unge har fire fokuspunkt som det personlige livssynet deres utvikler seg rundt: 1) Deres forhold til </a:t>
            </a:r>
            <a:r>
              <a:rPr lang="en-US" sz="2200" i="1" smtClean="0">
                <a:latin typeface="Lucida Sans" charset="0"/>
                <a:cs typeface="Lucida Sans" charset="0"/>
                <a:sym typeface="Lucida Sans" charset="0"/>
              </a:rPr>
              <a:t>seg selv, </a:t>
            </a:r>
            <a:r>
              <a:rPr lang="en-US" sz="2200" smtClean="0">
                <a:latin typeface="Lucida Sans" charset="0"/>
                <a:cs typeface="Lucida Sans" charset="0"/>
                <a:sym typeface="Lucida Sans" charset="0"/>
              </a:rPr>
              <a:t>2) deres forhold til </a:t>
            </a:r>
            <a:r>
              <a:rPr lang="en-US" sz="2200" i="1" smtClean="0">
                <a:latin typeface="Lucida Sans" charset="0"/>
                <a:cs typeface="Lucida Sans" charset="0"/>
                <a:sym typeface="Lucida Sans" charset="0"/>
              </a:rPr>
              <a:t>venner</a:t>
            </a:r>
            <a:r>
              <a:rPr lang="en-US" sz="2200" smtClean="0">
                <a:latin typeface="Lucida Sans" charset="0"/>
                <a:cs typeface="Lucida Sans" charset="0"/>
                <a:sym typeface="Lucida Sans" charset="0"/>
              </a:rPr>
              <a:t>, 3) deres forhold til </a:t>
            </a:r>
            <a:r>
              <a:rPr lang="en-US" sz="2200" i="1" smtClean="0">
                <a:latin typeface="Lucida Sans" charset="0"/>
                <a:cs typeface="Lucida Sans" charset="0"/>
                <a:sym typeface="Lucida Sans" charset="0"/>
              </a:rPr>
              <a:t>samfunnet rundt</a:t>
            </a:r>
            <a:r>
              <a:rPr lang="en-US" sz="2200" smtClean="0">
                <a:latin typeface="Lucida Sans" charset="0"/>
                <a:cs typeface="Lucida Sans" charset="0"/>
                <a:sym typeface="Lucida Sans" charset="0"/>
              </a:rPr>
              <a:t>, og 4) deres forhold til </a:t>
            </a:r>
            <a:r>
              <a:rPr lang="en-US" sz="2200" i="1" smtClean="0">
                <a:latin typeface="Lucida Sans" charset="0"/>
                <a:cs typeface="Lucida Sans" charset="0"/>
                <a:sym typeface="Lucida Sans" charset="0"/>
              </a:rPr>
              <a:t>det bortenfor</a:t>
            </a:r>
            <a:r>
              <a:rPr lang="en-US" sz="2200" smtClean="0">
                <a:latin typeface="Lucida Sans" charset="0"/>
                <a:cs typeface="Lucida Sans" charset="0"/>
                <a:sym typeface="Lucida Sans" charset="0"/>
              </a:rPr>
              <a:t>, altså det guddommelige og det åndelige. Howell mener at disse fire punktene i særlig grad viser påvirkningen fra det postmoderne, som preger dagens (vestlige) ungdomskultur.</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ChangeArrowheads="1" noTextEdit="1"/>
          </p:cNvSpPr>
          <p:nvPr>
            <p:ph type="sldImg"/>
          </p:nvPr>
        </p:nvSpPr>
        <p:spPr>
          <a:solidFill>
            <a:srgbClr val="FFFFFF"/>
          </a:solidFill>
          <a:ln/>
        </p:spPr>
      </p:sp>
      <p:sp>
        <p:nvSpPr>
          <p:cNvPr id="43011"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6:</a:t>
            </a:r>
          </a:p>
          <a:p>
            <a:pPr eaLnBrk="1" hangingPunct="1"/>
            <a:r>
              <a:rPr lang="en-US" sz="2200" smtClean="0">
                <a:latin typeface="Lucida Grande" charset="0"/>
                <a:ea typeface="Lucida Grande" charset="0"/>
                <a:cs typeface="Lucida Grande" charset="0"/>
                <a:sym typeface="Lucida Grande" charset="0"/>
              </a:rPr>
              <a:t>Howell finner i sin forskning at ungdommers forhold til seg selv er sterkt preget av samtidens individualisme. Oppfyllelsen av personlige ønsker og behov blir det fremste motivet for handlinger og valg, ikke minst i forhold til forbruk, seksualitet og trosspørsmål. Howell peker også på ungdommenes  sosiale liv her, der hovedmotivasjonen for valgene og handlingene de gjør, ofte er </a:t>
            </a:r>
            <a:r>
              <a:rPr lang="en-US" sz="2200" smtClean="0">
                <a:solidFill>
                  <a:srgbClr val="000000"/>
                </a:solidFill>
                <a:latin typeface="Lucida Grande" charset="0"/>
                <a:ea typeface="Lucida Grande" charset="0"/>
                <a:cs typeface="Lucida Grande" charset="0"/>
                <a:sym typeface="Lucida Grande" charset="0"/>
              </a:rPr>
              <a:t>den gode følelsen man selv får av å hjelpe andre, uten at dis</a:t>
            </a:r>
            <a:r>
              <a:rPr lang="en-US" sz="2200" smtClean="0">
                <a:latin typeface="Lucida Grande" charset="0"/>
                <a:ea typeface="Lucida Grande" charset="0"/>
                <a:cs typeface="Lucida Grande" charset="0"/>
                <a:sym typeface="Lucida Grande" charset="0"/>
              </a:rPr>
              <a:t>se ønskene nødvendigvis bare er egoistiske.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ChangeArrowheads="1" noTextEdit="1"/>
          </p:cNvSpPr>
          <p:nvPr>
            <p:ph type="sldImg"/>
          </p:nvPr>
        </p:nvSpPr>
        <p:spPr>
          <a:solidFill>
            <a:srgbClr val="FFFFFF"/>
          </a:solidFill>
          <a:ln/>
        </p:spPr>
      </p:sp>
      <p:sp>
        <p:nvSpPr>
          <p:cNvPr id="44035"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7:</a:t>
            </a:r>
          </a:p>
          <a:p>
            <a:pPr eaLnBrk="1" hangingPunct="1"/>
            <a:r>
              <a:rPr lang="en-US" sz="2200" smtClean="0">
                <a:latin typeface="Lucida Grande" charset="0"/>
                <a:ea typeface="Lucida Grande" charset="0"/>
                <a:cs typeface="Lucida Grande" charset="0"/>
                <a:sym typeface="Lucida Grande" charset="0"/>
              </a:rPr>
              <a:t>Vennskap og relasjoner er er et sterkt holdepunkt i mange unges liv. De lever i en kultur som setter venner i høysetet. Det er med venner på sin egen alder og med samme interesser at de primært søker aksept. Howell mener at ‘image’, og vektleggingen av det ytre gjennom klesstil og utseende er en av drivkreftene for å passe inn i enkelte miljøer. For noen blir vennefelleskapet det man søker når familier og andre fellesskap i samfunnet ikke gir nok stabilitet.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ChangeArrowheads="1" noTextEdit="1"/>
          </p:cNvSpPr>
          <p:nvPr>
            <p:ph type="sldImg"/>
          </p:nvPr>
        </p:nvSpPr>
        <p:spPr>
          <a:solidFill>
            <a:srgbClr val="FFFFFF"/>
          </a:solidFill>
          <a:ln/>
        </p:spPr>
      </p:sp>
      <p:sp>
        <p:nvSpPr>
          <p:cNvPr id="45059"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8:</a:t>
            </a:r>
          </a:p>
          <a:p>
            <a:pPr eaLnBrk="1" hangingPunct="1"/>
            <a:r>
              <a:rPr lang="en-US" sz="2200" smtClean="0">
                <a:latin typeface="Lucida Grande" charset="0"/>
                <a:ea typeface="Lucida Grande" charset="0"/>
                <a:cs typeface="Lucida Grande" charset="0"/>
                <a:sym typeface="Lucida Grande" charset="0"/>
              </a:rPr>
              <a:t>I følge Howell bryr ungdommer seg om verden de lever i. De har en ideell tanke om likhet og er opptatt av menneskerettigheter, dyrerettigheter og miljøproblematikken. Men også her kan det være blandene motiver, der man av og til misunner andre det de har, mens man andre ganger er drevet av en reell rettferdighetssans og ønsker at andre skal ha det samme som en selv. Idealistiske grupper og flere artister har ofte en spesiell appell til unge når de oppfordrer folk til å kjempe for global rettferdighet. </a:t>
            </a:r>
          </a:p>
          <a:p>
            <a:pPr eaLnBrk="1" hangingPunct="1"/>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Live 8 konsertene fra 2005 er et godt eksempel. 2. juli 2005 ble det for en konsertserie på 10 forskjellige steder samtidig der artistene oppfordret publikum til å signere en liste med underskrifter som oppfordret lederene fra G8 landene (en politisk koalisjon bestående av de 8 ledende industrilandene i verden) til å slette U-landenes gjeld til den rike verden.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ChangeArrowheads="1" noTextEdit="1"/>
          </p:cNvSpPr>
          <p:nvPr>
            <p:ph type="sldImg"/>
          </p:nvPr>
        </p:nvSpPr>
        <p:spPr>
          <a:solidFill>
            <a:srgbClr val="FFFFFF"/>
          </a:solidFill>
          <a:ln/>
        </p:spPr>
      </p:sp>
      <p:sp>
        <p:nvSpPr>
          <p:cNvPr id="46083" name="Rectangle 2"/>
          <p:cNvSpPr>
            <a:spLocks noChangeArrowheads="1"/>
          </p:cNvSpPr>
          <p:nvPr>
            <p:ph type="body" idx="1"/>
          </p:nvPr>
        </p:nvSpPr>
        <p:spPr>
          <a:noFill/>
        </p:spPr>
        <p:txBody>
          <a:bodyPr/>
          <a:lstStyle/>
          <a:p>
            <a:pPr eaLnBrk="1" hangingPunct="1"/>
            <a:r>
              <a:rPr lang="en-US" sz="2200" smtClean="0">
                <a:latin typeface="Lucida Grande" charset="0"/>
                <a:ea typeface="Lucida Grande" charset="0"/>
                <a:cs typeface="Lucida Grande" charset="0"/>
                <a:sym typeface="Lucida Grande" charset="0"/>
              </a:rPr>
              <a:t>Lysbilde 9:</a:t>
            </a:r>
          </a:p>
          <a:p>
            <a:pPr eaLnBrk="1" hangingPunct="1"/>
            <a:r>
              <a:rPr lang="en-US" sz="2200" smtClean="0">
                <a:latin typeface="Lucida Grande" charset="0"/>
                <a:ea typeface="Lucida Grande" charset="0"/>
                <a:cs typeface="Lucida Grande" charset="0"/>
                <a:sym typeface="Lucida Grande" charset="0"/>
              </a:rPr>
              <a:t>Ungdommer synes å være klar over at de ikke lever i et lukket univers, og mange leter etter svar i noe bortenfor seg selv og den synlige verden.  Howell mener at mens troen på Gud på mange måter er blitt fjernet fra det offentlige liv, viser undersøkelser at gudstro blant unge mennesker har hatt en oppgang siden begynnelsen av 90-årene. I Morten Holmqvists undersøkelse fra 2006 oppgir 43% av norske ungdommer at de tror på Gud. </a:t>
            </a:r>
            <a:r>
              <a:rPr lang="en-US" sz="1800" smtClean="0">
                <a:latin typeface="Lucida Grande" charset="0"/>
                <a:ea typeface="Lucida Grande" charset="0"/>
                <a:cs typeface="Lucida Grande" charset="0"/>
                <a:sym typeface="Lucida Grande" charset="0"/>
              </a:rPr>
              <a:t>(Sml. </a:t>
            </a:r>
            <a:r>
              <a:rPr lang="en-US" sz="1800" i="1" smtClean="0">
                <a:latin typeface="Lucida Grande" charset="0"/>
                <a:ea typeface="Lucida Grande" charset="0"/>
                <a:cs typeface="Lucida Grande" charset="0"/>
                <a:sym typeface="Lucida Grande" charset="0"/>
              </a:rPr>
              <a:t>Jeg tror jeg er lykkelig</a:t>
            </a:r>
            <a:r>
              <a:rPr lang="en-US" sz="1800" smtClean="0">
                <a:latin typeface="Lucida Grande" charset="0"/>
                <a:ea typeface="Lucida Grande" charset="0"/>
                <a:cs typeface="Lucida Grande" charset="0"/>
                <a:sym typeface="Lucida Grande" charset="0"/>
              </a:rPr>
              <a:t>. Kloster Forlag, 2006)</a:t>
            </a:r>
            <a:endParaRPr lang="en-US" sz="2200" smtClean="0">
              <a:latin typeface="Lucida Grande" charset="0"/>
              <a:ea typeface="Lucida Grande" charset="0"/>
              <a:cs typeface="Lucida Grande" charset="0"/>
              <a:sym typeface="Lucida Grande" charset="0"/>
            </a:endParaRPr>
          </a:p>
          <a:p>
            <a:pPr eaLnBrk="1" hangingPunct="1"/>
            <a:r>
              <a:rPr lang="en-US" sz="2200" smtClean="0">
                <a:latin typeface="Lucida Grande" charset="0"/>
                <a:ea typeface="Lucida Grande" charset="0"/>
                <a:cs typeface="Lucida Grande" charset="0"/>
                <a:sym typeface="Lucida Grande" charset="0"/>
              </a:rPr>
              <a:t>Men som Holmqvist påpeker, kan “å tro på Gud” bety så mangt. Når ungdommene ble spurt videre om hva de forbandt med ordet Gud, varierte svaralternativene fra høyere vesen, energi, personlig Gud til Far. I tillegg vil Howell mene at jevnt over så har ungdommer en “plukk og miks”-tilnærming til trosspørsmål, der noen også vil hente elementer fra gamle hedenske røtter i sin søken etter det bortenfor.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165753877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49441432"/>
      </p:ext>
    </p:extLst>
  </p:cSld>
  <p:clrMapOvr>
    <a:masterClrMapping/>
  </p:clrMapOv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a:prstGeom prst="rect">
            <a:avLst/>
          </a:prstGeo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1535945568"/>
      </p:ext>
    </p:extLst>
  </p:cSld>
  <p:clrMapOvr>
    <a:masterClrMapping/>
  </p:clrMapOv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p>
            <a:r>
              <a:rPr lang="nb-NO" smtClean="0"/>
              <a:t>Klikk for å redigere tittelstil</a:t>
            </a:r>
            <a:endParaRPr lang="nb-NO"/>
          </a:p>
        </p:txBody>
      </p:sp>
      <p:sp>
        <p:nvSpPr>
          <p:cNvPr id="3" name="Plassholder for innhold 2"/>
          <p:cNvSpPr>
            <a:spLocks noGrp="1"/>
          </p:cNvSpPr>
          <p:nvPr>
            <p:ph idx="1"/>
          </p:nvPr>
        </p:nvSpPr>
        <p:spPr>
          <a:xfrm>
            <a:off x="650875" y="2276475"/>
            <a:ext cx="11703050" cy="6435725"/>
          </a:xfrm>
          <a:prstGeom prst="rect">
            <a:avLst/>
          </a:prstGeo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392773218"/>
      </p:ext>
    </p:extLst>
  </p:cSld>
  <p:clrMapOvr>
    <a:masterClrMapping/>
  </p:clrMapOv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1077962289"/>
      </p:ext>
    </p:extLst>
  </p:cSld>
  <p:clrMapOvr>
    <a:masterClrMapping/>
  </p:clrMapOvr>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060085162"/>
      </p:ext>
    </p:extLst>
  </p:cSld>
  <p:clrMapOvr>
    <a:masterClrMapping/>
  </p:clrMapOvr>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351202537"/>
      </p:ext>
    </p:extLst>
  </p:cSld>
  <p:clrMapOvr>
    <a:masterClrMapping/>
  </p:clrMapOvr>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p>
            <a:r>
              <a:rPr lang="nb-NO" smtClean="0"/>
              <a:t>Klikk for å redigere tittelstil</a:t>
            </a:r>
            <a:endParaRPr lang="nb-NO"/>
          </a:p>
        </p:txBody>
      </p:sp>
    </p:spTree>
    <p:extLst>
      <p:ext uri="{BB962C8B-B14F-4D97-AF65-F5344CB8AC3E}">
        <p14:creationId xmlns:p14="http://schemas.microsoft.com/office/powerpoint/2010/main" val="864312918"/>
      </p:ext>
    </p:extLst>
  </p:cSld>
  <p:clrMapOvr>
    <a:masterClrMapping/>
  </p:clrMapOvr>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1500232"/>
      </p:ext>
    </p:extLst>
  </p:cSld>
  <p:clrMapOvr>
    <a:masterClrMapping/>
  </p:clrMapOvr>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a:prstGeom prst="rect">
            <a:avLst/>
          </a:prstGeo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678797355"/>
      </p:ext>
    </p:extLst>
  </p:cSld>
  <p:clrMapOvr>
    <a:masterClrMapping/>
  </p:clrMapOvr>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a:prstGeom prst="rect">
            <a:avLst/>
          </a:prstGeo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102055023"/>
      </p:ext>
    </p:extLst>
  </p:cSld>
  <p:clrMapOvr>
    <a:masterClrMapping/>
  </p:clrMapOvr>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276475"/>
            <a:ext cx="11703050" cy="64357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84152280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118600" y="1638300"/>
            <a:ext cx="2616200" cy="45212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270000" y="1638300"/>
            <a:ext cx="7696200" cy="45212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992485262"/>
      </p:ext>
    </p:extLst>
  </p:cSld>
  <p:clrMapOvr>
    <a:masterClrMapping/>
  </p:clrMapOv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428163" y="390525"/>
            <a:ext cx="2925762" cy="8321675"/>
          </a:xfrm>
          <a:prstGeom prst="rect">
            <a:avLst/>
          </a:prstGeo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390525"/>
            <a:ext cx="8624888" cy="832167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078905287"/>
      </p:ext>
    </p:extLst>
  </p:cSld>
  <p:clrMapOvr>
    <a:masterClrMapping/>
  </p:clrMapOvr>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2262089541"/>
      </p:ext>
    </p:extLst>
  </p:cSld>
  <p:clrMapOvr>
    <a:masterClrMapping/>
  </p:clrMapOvr>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4234289991"/>
      </p:ext>
    </p:extLst>
  </p:cSld>
  <p:clrMapOvr>
    <a:masterClrMapping/>
  </p:clrMapOvr>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3726761390"/>
      </p:ext>
    </p:extLst>
  </p:cSld>
  <p:clrMapOvr>
    <a:masterClrMapping/>
  </p:clrMapOvr>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27000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386715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705391348"/>
      </p:ext>
    </p:extLst>
  </p:cSld>
  <p:clrMapOvr>
    <a:masterClrMapping/>
  </p:clrMapOvr>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665174460"/>
      </p:ext>
    </p:extLst>
  </p:cSld>
  <p:clrMapOvr>
    <a:masterClrMapping/>
  </p:clrMapOvr>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3674002021"/>
      </p:ext>
    </p:extLst>
  </p:cSld>
  <p:clrMapOvr>
    <a:masterClrMapping/>
  </p:clrMapOvr>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697577465"/>
      </p:ext>
    </p:extLst>
  </p:cSld>
  <p:clrMapOvr>
    <a:masterClrMapping/>
  </p:clrMapOvr>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262237195"/>
      </p:ext>
    </p:extLst>
  </p:cSld>
  <p:clrMapOvr>
    <a:masterClrMapping/>
  </p:clrMapOvr>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51342345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2224885219"/>
      </p:ext>
    </p:extLst>
  </p:cSld>
  <p:clrMapOvr>
    <a:masterClrMapping/>
  </p:clrMapOvr>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813138941"/>
      </p:ext>
    </p:extLst>
  </p:cSld>
  <p:clrMapOvr>
    <a:masterClrMapping/>
  </p:clrMapOvr>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118600" y="254000"/>
            <a:ext cx="2616200" cy="82296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270000" y="254000"/>
            <a:ext cx="7696200" cy="82296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534951133"/>
      </p:ext>
    </p:extLst>
  </p:cSld>
  <p:clrMapOvr>
    <a:masterClrMapping/>
  </p:clrMapOvr>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1893011639"/>
      </p:ext>
    </p:extLst>
  </p:cSld>
  <p:clrMapOvr>
    <a:masterClrMapping/>
  </p:clrMapOvr>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762891914"/>
      </p:ext>
    </p:extLst>
  </p:cSld>
  <p:clrMapOvr>
    <a:masterClrMapping/>
  </p:clrMapOvr>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1115952455"/>
      </p:ext>
    </p:extLst>
  </p:cSld>
  <p:clrMapOvr>
    <a:masterClrMapping/>
  </p:clrMapOvr>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90230973"/>
      </p:ext>
    </p:extLst>
  </p:cSld>
  <p:clrMapOvr>
    <a:masterClrMapping/>
  </p:clrMapOvr>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583280171"/>
      </p:ext>
    </p:extLst>
  </p:cSld>
  <p:clrMapOvr>
    <a:masterClrMapping/>
  </p:clrMapOvr>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3526634981"/>
      </p:ext>
    </p:extLst>
  </p:cSld>
  <p:clrMapOvr>
    <a:masterClrMapping/>
  </p:clrMapOvr>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3251993"/>
      </p:ext>
    </p:extLst>
  </p:cSld>
  <p:clrMapOvr>
    <a:masterClrMapping/>
  </p:clrMapOvr>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385968143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705307920"/>
      </p:ext>
    </p:extLst>
  </p:cSld>
  <p:clrMapOvr>
    <a:masterClrMapping/>
  </p:clrMapOvr>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2608201989"/>
      </p:ext>
    </p:extLst>
  </p:cSld>
  <p:clrMapOvr>
    <a:masterClrMapping/>
  </p:clrMapOvr>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971808579"/>
      </p:ext>
    </p:extLst>
  </p:cSld>
  <p:clrMapOvr>
    <a:masterClrMapping/>
  </p:clrMapOvr>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118600" y="254000"/>
            <a:ext cx="2616200" cy="82296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270000" y="254000"/>
            <a:ext cx="7696200" cy="82296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933407947"/>
      </p:ext>
    </p:extLst>
  </p:cSld>
  <p:clrMapOvr>
    <a:masterClrMapping/>
  </p:clrMapOvr>
  <p:transition/>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4033232072"/>
      </p:ext>
    </p:extLst>
  </p:cSld>
  <p:clrMapOvr>
    <a:masterClrMapping/>
  </p:clrMapOvr>
  <p:transition/>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532528169"/>
      </p:ext>
    </p:extLst>
  </p:cSld>
  <p:clrMapOvr>
    <a:masterClrMapping/>
  </p:clrMapOvr>
  <p:transition/>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2650987642"/>
      </p:ext>
    </p:extLst>
  </p:cSld>
  <p:clrMapOvr>
    <a:masterClrMapping/>
  </p:clrMapOvr>
  <p:transition/>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772400" y="2768600"/>
            <a:ext cx="19050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9829800" y="2768600"/>
            <a:ext cx="19050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645001706"/>
      </p:ext>
    </p:extLst>
  </p:cSld>
  <p:clrMapOvr>
    <a:masterClrMapping/>
  </p:clrMapOvr>
  <p:transition/>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866785528"/>
      </p:ext>
    </p:extLst>
  </p:cSld>
  <p:clrMapOvr>
    <a:masterClrMapping/>
  </p:clrMapOvr>
  <p:transition/>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131784736"/>
      </p:ext>
    </p:extLst>
  </p:cSld>
  <p:clrMapOvr>
    <a:masterClrMapping/>
  </p:clrMapOvr>
  <p:transition/>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949654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2747066670"/>
      </p:ext>
    </p:extLst>
  </p:cSld>
  <p:clrMapOvr>
    <a:masterClrMapping/>
  </p:clrMapOvr>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3596669796"/>
      </p:ext>
    </p:extLst>
  </p:cSld>
  <p:clrMapOvr>
    <a:masterClrMapping/>
  </p:clrMapOvr>
  <p:transition/>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783157279"/>
      </p:ext>
    </p:extLst>
  </p:cSld>
  <p:clrMapOvr>
    <a:masterClrMapping/>
  </p:clrMapOvr>
  <p:transition/>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056781212"/>
      </p:ext>
    </p:extLst>
  </p:cSld>
  <p:clrMapOvr>
    <a:masterClrMapping/>
  </p:clrMapOvr>
  <p:transition/>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118600" y="254000"/>
            <a:ext cx="2616200" cy="82296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270000" y="254000"/>
            <a:ext cx="7696200" cy="82296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517704714"/>
      </p:ext>
    </p:extLst>
  </p:cSld>
  <p:clrMapOvr>
    <a:masterClrMapping/>
  </p:clrMapOvr>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2133087320"/>
      </p:ext>
    </p:extLst>
  </p:cSld>
  <p:clrMapOvr>
    <a:masterClrMapping/>
  </p:clrMapOvr>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054741320"/>
      </p:ext>
    </p:extLst>
  </p:cSld>
  <p:clrMapOvr>
    <a:masterClrMapping/>
  </p:clrMapOvr>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2680925644"/>
      </p:ext>
    </p:extLst>
  </p:cSld>
  <p:clrMapOvr>
    <a:masterClrMapping/>
  </p:clrMapOvr>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27000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3867150" y="2768600"/>
            <a:ext cx="244475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127692506"/>
      </p:ext>
    </p:extLst>
  </p:cSld>
  <p:clrMapOvr>
    <a:masterClrMapping/>
  </p:clrMapOvr>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604415007"/>
      </p:ext>
    </p:extLst>
  </p:cSld>
  <p:clrMapOvr>
    <a:masterClrMapping/>
  </p:clrMapOvr>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99937090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2700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2768600"/>
            <a:ext cx="5156200" cy="571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184632349"/>
      </p:ext>
    </p:extLst>
  </p:cSld>
  <p:clrMapOvr>
    <a:masterClrMapping/>
  </p:clrMapOvr>
  <p:transition/>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100131"/>
      </p:ext>
    </p:extLst>
  </p:cSld>
  <p:clrMapOvr>
    <a:masterClrMapping/>
  </p:clrMapOvr>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2289665728"/>
      </p:ext>
    </p:extLst>
  </p:cSld>
  <p:clrMapOvr>
    <a:masterClrMapping/>
  </p:clrMapOvr>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3050222452"/>
      </p:ext>
    </p:extLst>
  </p:cSld>
  <p:clrMapOvr>
    <a:masterClrMapping/>
  </p:clrMapOvr>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296631032"/>
      </p:ext>
    </p:extLst>
  </p:cSld>
  <p:clrMapOvr>
    <a:masterClrMapping/>
  </p:clrMapOvr>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118600" y="254000"/>
            <a:ext cx="2616200" cy="82296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270000" y="254000"/>
            <a:ext cx="7696200" cy="82296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06281365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80688732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3817398467"/>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2066868"/>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94268846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4080432566"/>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89718700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58684099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118600" y="254000"/>
            <a:ext cx="2616200" cy="82296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270000" y="254000"/>
            <a:ext cx="7696200" cy="82296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6672454"/>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1359508734"/>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a:xfrm>
            <a:off x="650875" y="2276475"/>
            <a:ext cx="11703050" cy="6435725"/>
          </a:xfrm>
          <a:prstGeom prst="rect">
            <a:avLst/>
          </a:prstGeo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500172496"/>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104629075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32647582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708925984"/>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758813775"/>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412846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172079845"/>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4247985772"/>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648642658"/>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276475"/>
            <a:ext cx="11703050" cy="64357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125244115"/>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428163" y="2276475"/>
            <a:ext cx="2925762" cy="64357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276475"/>
            <a:ext cx="8624888" cy="64357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714848731"/>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a:prstGeom prst="rect">
            <a:avLst/>
          </a:prstGeo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3885073736"/>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7336530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3541260983"/>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2700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20434978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752041291"/>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p>
            <a:r>
              <a:rPr lang="nb-NO" smtClean="0"/>
              <a:t>Klikk for å redigere tittelstil</a:t>
            </a:r>
            <a:endParaRPr lang="nb-NO"/>
          </a:p>
        </p:txBody>
      </p:sp>
    </p:spTree>
    <p:extLst>
      <p:ext uri="{BB962C8B-B14F-4D97-AF65-F5344CB8AC3E}">
        <p14:creationId xmlns:p14="http://schemas.microsoft.com/office/powerpoint/2010/main" val="278854536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2700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5029200"/>
            <a:ext cx="5156200" cy="113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737993511"/>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94270"/>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a:prstGeom prst="rect">
            <a:avLst/>
          </a:prstGeo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438159806"/>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a:prstGeom prst="rect">
            <a:avLst/>
          </a:prstGeo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3727142908"/>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a:prstGeom prst="rect">
            <a:avLst/>
          </a:prstGeom>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124645545"/>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428163" y="390525"/>
            <a:ext cx="2925762" cy="8093075"/>
          </a:xfrm>
          <a:prstGeom prst="rect">
            <a:avLst/>
          </a:prstGeo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390525"/>
            <a:ext cx="8624888" cy="809307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308356530"/>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2097333718"/>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a:xfrm>
            <a:off x="650875" y="2276475"/>
            <a:ext cx="11703050" cy="6435725"/>
          </a:xfrm>
          <a:prstGeom prst="rect">
            <a:avLst/>
          </a:prstGeo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956829298"/>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3060444216"/>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399450840"/>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5440927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696014425"/>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220531736"/>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304794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303895860"/>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3161690082"/>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276475"/>
            <a:ext cx="11703050" cy="64357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263624427"/>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428163" y="2276475"/>
            <a:ext cx="2925762" cy="67913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276475"/>
            <a:ext cx="8624888" cy="67913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109724285"/>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3296624888"/>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a:xfrm>
            <a:off x="650875" y="2276475"/>
            <a:ext cx="11703050" cy="6435725"/>
          </a:xfrm>
          <a:prstGeom prst="rect">
            <a:avLst/>
          </a:prstGeo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528186800"/>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676222785"/>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416021764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3089331027"/>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350337170"/>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1176194501"/>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9077788"/>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2753323944"/>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254794453"/>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276475"/>
            <a:ext cx="11703050" cy="64357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373031584"/>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428163" y="2276475"/>
            <a:ext cx="2925762" cy="67913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276475"/>
            <a:ext cx="8624888" cy="67913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557381365"/>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3517677517"/>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499204209"/>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216300604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293645"/>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350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36449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4194738575"/>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296216909"/>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2690892530"/>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0714208"/>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742866068"/>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4284470744"/>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209112078"/>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5035550" y="1409700"/>
            <a:ext cx="1466850" cy="66802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35000" y="1409700"/>
            <a:ext cx="4248150" cy="66802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544259717"/>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2323547064"/>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50282144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562920501"/>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4037127994"/>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350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3644900" y="47879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4126948785"/>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552999471"/>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3653356077"/>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2616219"/>
      </p:ext>
    </p:extLst>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062600252"/>
      </p:ext>
    </p:extLst>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88622125"/>
      </p:ext>
    </p:extLst>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636011427"/>
      </p:ext>
    </p:extLst>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5035550" y="1409700"/>
            <a:ext cx="1466850" cy="66802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35000" y="1409700"/>
            <a:ext cx="4248150" cy="66802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578967764"/>
      </p:ext>
    </p:extLst>
  </p:cSld>
  <p:clrMapOvr>
    <a:masterClrMapping/>
  </p:clrMapOv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974725" y="3030538"/>
            <a:ext cx="11055350" cy="2090737"/>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Tree>
    <p:extLst>
      <p:ext uri="{BB962C8B-B14F-4D97-AF65-F5344CB8AC3E}">
        <p14:creationId xmlns:p14="http://schemas.microsoft.com/office/powerpoint/2010/main" val="252317941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2822076253"/>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a:xfrm>
            <a:off x="650875" y="2276475"/>
            <a:ext cx="11703050" cy="6435725"/>
          </a:xfrm>
          <a:prstGeom prst="rect">
            <a:avLst/>
          </a:prstGeo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813523198"/>
      </p:ext>
    </p:extLst>
  </p:cSld>
  <p:clrMapOvr>
    <a:masterClrMapping/>
  </p:clrMapOv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027113" y="6267450"/>
            <a:ext cx="11053762" cy="1936750"/>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4255270615"/>
      </p:ext>
    </p:extLst>
  </p:cSld>
  <p:clrMapOvr>
    <a:masterClrMapping/>
  </p:clrMapOv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091909145"/>
      </p:ext>
    </p:extLst>
  </p:cSld>
  <p:clrMapOvr>
    <a:masterClrMapping/>
  </p:clrMapOv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650875" y="390525"/>
            <a:ext cx="11703050" cy="16256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984774967"/>
      </p:ext>
    </p:extLst>
  </p:cSld>
  <p:clrMapOvr>
    <a:masterClrMapping/>
  </p:clrMapOv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4078359974"/>
      </p:ext>
    </p:extLst>
  </p:cSld>
  <p:clrMapOvr>
    <a:masterClrMapping/>
  </p:clrMapOv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3014591"/>
      </p:ext>
    </p:extLst>
  </p:cSld>
  <p:clrMapOvr>
    <a:masterClrMapping/>
  </p:clrMapOv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50875" y="388938"/>
            <a:ext cx="4278313" cy="1652587"/>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718179566"/>
      </p:ext>
    </p:extLst>
  </p:cSld>
  <p:clrMapOvr>
    <a:masterClrMapping/>
  </p:clrMapOv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549525" y="6827838"/>
            <a:ext cx="7802563" cy="806450"/>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b-NO" noProof="0" smtClean="0">
              <a:sym typeface="Gill Sans" charset="0"/>
            </a:endParaRPr>
          </a:p>
        </p:txBody>
      </p:sp>
      <p:sp>
        <p:nvSpPr>
          <p:cNvPr id="4" name="Plassholder for tekst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808947254"/>
      </p:ext>
    </p:extLst>
  </p:cSld>
  <p:clrMapOvr>
    <a:masterClrMapping/>
  </p:clrMapOv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276475"/>
            <a:ext cx="11703050" cy="6435725"/>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926634180"/>
      </p:ext>
    </p:extLst>
  </p:cSld>
  <p:clrMapOvr>
    <a:masterClrMapping/>
  </p:clrMapOv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9428163" y="254000"/>
            <a:ext cx="2925762" cy="84582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650875" y="254000"/>
            <a:ext cx="8624888" cy="8458200"/>
          </a:xfrm>
          <a:prstGeom prst="rect">
            <a:avLst/>
          </a:prstGeo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132043660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ChangeArrowheads="1"/>
          </p:cNvSpPr>
          <p:nvPr>
            <p:ph type="body" idx="1"/>
          </p:nvPr>
        </p:nvSpPr>
        <p:spPr bwMode="auto">
          <a:xfrm>
            <a:off x="1270000" y="5029200"/>
            <a:ext cx="10464800" cy="1130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
        <p:nvSpPr>
          <p:cNvPr id="1027" name="Rectangle 2"/>
          <p:cNvSpPr>
            <a:spLocks noChangeArrowheads="1"/>
          </p:cNvSpPr>
          <p:nvPr>
            <p:ph type="title"/>
          </p:nvPr>
        </p:nvSpPr>
        <p:spPr bwMode="auto">
          <a:xfrm>
            <a:off x="1270000" y="1638300"/>
            <a:ext cx="104648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b" anchorCtr="0" compatLnSpc="1">
            <a:prstTxWarp prst="textNoShape">
              <a:avLst/>
            </a:prstTxWarp>
          </a:bodyPr>
          <a:lstStyle/>
          <a:p>
            <a:pPr lvl="0"/>
            <a:r>
              <a:rPr lang="en-US" smtClean="0">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Verdana" pitchFamily="34"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Verdana" pitchFamily="34"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Verdana" pitchFamily="34"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Verdana" pitchFamily="34"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Gill Sans" charset="0"/>
        </a:defRPr>
      </a:lvl5pPr>
      <a:lvl6pPr marL="457200" algn="ctr" rtl="0" fontAlgn="base">
        <a:spcBef>
          <a:spcPct val="0"/>
        </a:spcBef>
        <a:spcAft>
          <a:spcPct val="0"/>
        </a:spcAft>
        <a:defRPr sz="3600">
          <a:solidFill>
            <a:schemeClr val="tx1"/>
          </a:solidFill>
          <a:latin typeface="+mn-lt"/>
          <a:ea typeface="+mn-ea"/>
          <a:cs typeface="+mn-cs"/>
          <a:sym typeface="Gill Sans" charset="0"/>
        </a:defRPr>
      </a:lvl6pPr>
      <a:lvl7pPr marL="914400" algn="ctr" rtl="0" fontAlgn="base">
        <a:spcBef>
          <a:spcPct val="0"/>
        </a:spcBef>
        <a:spcAft>
          <a:spcPct val="0"/>
        </a:spcAft>
        <a:defRPr sz="3600">
          <a:solidFill>
            <a:schemeClr val="tx1"/>
          </a:solidFill>
          <a:latin typeface="+mn-lt"/>
          <a:ea typeface="+mn-ea"/>
          <a:cs typeface="+mn-cs"/>
          <a:sym typeface="Gill Sans" charset="0"/>
        </a:defRPr>
      </a:lvl7pPr>
      <a:lvl8pPr marL="1371600" algn="ctr" rtl="0" fontAlgn="base">
        <a:spcBef>
          <a:spcPct val="0"/>
        </a:spcBef>
        <a:spcAft>
          <a:spcPct val="0"/>
        </a:spcAft>
        <a:defRPr sz="3600">
          <a:solidFill>
            <a:schemeClr val="tx1"/>
          </a:solidFill>
          <a:latin typeface="+mn-lt"/>
          <a:ea typeface="+mn-ea"/>
          <a:cs typeface="+mn-cs"/>
          <a:sym typeface="Gill Sans" charset="0"/>
        </a:defRPr>
      </a:lvl8pPr>
      <a:lvl9pPr marL="1828800" algn="ctr" rtl="0" fontAlgn="base">
        <a:spcBef>
          <a:spcPct val="0"/>
        </a:spcBef>
        <a:spcAft>
          <a:spcPct val="0"/>
        </a:spcAft>
        <a:defRPr sz="36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889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1pPr>
      <a:lvl2pPr marL="13335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2pPr>
      <a:lvl3pPr marL="1778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3pPr>
      <a:lvl4pPr marL="22225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4pPr>
      <a:lvl5pPr marL="2667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5pPr>
      <a:lvl6pPr marL="31242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6pPr>
      <a:lvl7pPr marL="35814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7pPr>
      <a:lvl8pPr marL="40386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8pPr>
      <a:lvl9pPr marL="44958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1"/>
          <p:cNvSpPr>
            <a:spLocks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
        <p:nvSpPr>
          <p:cNvPr id="10243" name="Rectangle 2"/>
          <p:cNvSpPr>
            <a:spLocks noChangeArrowheads="1"/>
          </p:cNvSpPr>
          <p:nvPr>
            <p:ph type="body" idx="1"/>
          </p:nvPr>
        </p:nvSpPr>
        <p:spPr bwMode="auto">
          <a:xfrm>
            <a:off x="1270000" y="2768600"/>
            <a:ext cx="5041900" cy="571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760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1pPr>
      <a:lvl2pPr marL="1204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2pPr>
      <a:lvl3pPr marL="1649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3pPr>
      <a:lvl4pPr marL="2093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4pPr>
      <a:lvl5pPr marL="2538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5pPr>
      <a:lvl6pPr marL="29956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6pPr>
      <a:lvl7pPr marL="34528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7pPr>
      <a:lvl8pPr marL="39100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8pPr>
      <a:lvl9pPr marL="43672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1"/>
          <p:cNvSpPr>
            <a:spLocks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
        <p:nvSpPr>
          <p:cNvPr id="11267" name="Rectangle 2"/>
          <p:cNvSpPr>
            <a:spLocks noChangeArrowheads="1"/>
          </p:cNvSpPr>
          <p:nvPr>
            <p:ph type="body" idx="1"/>
          </p:nvPr>
        </p:nvSpPr>
        <p:spPr bwMode="auto">
          <a:xfrm>
            <a:off x="1270000" y="2768600"/>
            <a:ext cx="10464800" cy="571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760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1pPr>
      <a:lvl2pPr marL="1204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2pPr>
      <a:lvl3pPr marL="1649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3pPr>
      <a:lvl4pPr marL="2093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4pPr>
      <a:lvl5pPr marL="2538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5pPr>
      <a:lvl6pPr marL="29956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6pPr>
      <a:lvl7pPr marL="34528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7pPr>
      <a:lvl8pPr marL="39100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8pPr>
      <a:lvl9pPr marL="43672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
          <p:cNvSpPr>
            <a:spLocks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
        <p:nvSpPr>
          <p:cNvPr id="12291" name="Rectangle 2"/>
          <p:cNvSpPr>
            <a:spLocks noChangeArrowheads="1"/>
          </p:cNvSpPr>
          <p:nvPr>
            <p:ph type="body" idx="1"/>
          </p:nvPr>
        </p:nvSpPr>
        <p:spPr bwMode="auto">
          <a:xfrm>
            <a:off x="7772400" y="2768600"/>
            <a:ext cx="3962400" cy="571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760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1pPr>
      <a:lvl2pPr marL="1204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2pPr>
      <a:lvl3pPr marL="1649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3pPr>
      <a:lvl4pPr marL="2093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4pPr>
      <a:lvl5pPr marL="2538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5pPr>
      <a:lvl6pPr marL="29956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6pPr>
      <a:lvl7pPr marL="34528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7pPr>
      <a:lvl8pPr marL="39100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8pPr>
      <a:lvl9pPr marL="43672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1"/>
          <p:cNvSpPr>
            <a:spLocks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
        <p:nvSpPr>
          <p:cNvPr id="13315" name="Rectangle 2"/>
          <p:cNvSpPr>
            <a:spLocks noChangeArrowheads="1"/>
          </p:cNvSpPr>
          <p:nvPr>
            <p:ph type="body" idx="1"/>
          </p:nvPr>
        </p:nvSpPr>
        <p:spPr bwMode="auto">
          <a:xfrm>
            <a:off x="1270000" y="2768600"/>
            <a:ext cx="5041900" cy="571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760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1pPr>
      <a:lvl2pPr marL="1204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2pPr>
      <a:lvl3pPr marL="1649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3pPr>
      <a:lvl4pPr marL="20939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4pPr>
      <a:lvl5pPr marL="2538413" indent="-493713" algn="l" rtl="0" eaLnBrk="0" fontAlgn="base" hangingPunct="0">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5pPr>
      <a:lvl6pPr marL="29956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6pPr>
      <a:lvl7pPr marL="34528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7pPr>
      <a:lvl8pPr marL="39100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8pPr>
      <a:lvl9pPr marL="4367213" indent="-493713" algn="l" rtl="0" fontAlgn="base">
        <a:spcBef>
          <a:spcPts val="3800"/>
        </a:spcBef>
        <a:spcAft>
          <a:spcPct val="0"/>
        </a:spcAft>
        <a:buSzPct val="171000"/>
        <a:buFont typeface="Gill Sans" charset="0"/>
        <a:buChar char="•"/>
        <a:defRPr sz="32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
        <p:nvSpPr>
          <p:cNvPr id="2051" name="Rectangle 2"/>
          <p:cNvSpPr>
            <a:spLocks noChangeArrowheads="1"/>
          </p:cNvSpPr>
          <p:nvPr>
            <p:ph type="body" idx="1"/>
          </p:nvPr>
        </p:nvSpPr>
        <p:spPr bwMode="auto">
          <a:xfrm>
            <a:off x="1270000" y="2768600"/>
            <a:ext cx="10464800" cy="571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8382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1pPr>
      <a:lvl2pPr marL="12827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2pPr>
      <a:lvl3pPr marL="17272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3pPr>
      <a:lvl4pPr marL="21717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4pPr>
      <a:lvl5pPr marL="26162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5pPr>
      <a:lvl6pPr marL="30734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6pPr>
      <a:lvl7pPr marL="35306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7pPr>
      <a:lvl8pPr marL="39878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8pPr>
      <a:lvl9pPr marL="44450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
          <p:cNvSpPr>
            <a:spLocks noChangeArrowheads="1"/>
          </p:cNvSpPr>
          <p:nvPr>
            <p:ph type="title"/>
          </p:nvPr>
        </p:nvSpPr>
        <p:spPr bwMode="auto">
          <a:xfrm>
            <a:off x="1270000" y="2971800"/>
            <a:ext cx="10464800" cy="381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Gill Sans" charset="0"/>
        </a:defRPr>
      </a:lvl5pPr>
      <a:lvl6pPr marL="457200" algn="ctr" rtl="0" fontAlgn="base">
        <a:spcBef>
          <a:spcPct val="0"/>
        </a:spcBef>
        <a:spcAft>
          <a:spcPct val="0"/>
        </a:spcAft>
        <a:defRPr sz="3600">
          <a:solidFill>
            <a:schemeClr val="tx1"/>
          </a:solidFill>
          <a:latin typeface="+mn-lt"/>
          <a:ea typeface="+mn-ea"/>
          <a:cs typeface="+mn-cs"/>
          <a:sym typeface="Gill Sans" charset="0"/>
        </a:defRPr>
      </a:lvl6pPr>
      <a:lvl7pPr marL="914400" algn="ctr" rtl="0" fontAlgn="base">
        <a:spcBef>
          <a:spcPct val="0"/>
        </a:spcBef>
        <a:spcAft>
          <a:spcPct val="0"/>
        </a:spcAft>
        <a:defRPr sz="3600">
          <a:solidFill>
            <a:schemeClr val="tx1"/>
          </a:solidFill>
          <a:latin typeface="+mn-lt"/>
          <a:ea typeface="+mn-ea"/>
          <a:cs typeface="+mn-cs"/>
          <a:sym typeface="Gill Sans" charset="0"/>
        </a:defRPr>
      </a:lvl7pPr>
      <a:lvl8pPr marL="1371600" algn="ctr" rtl="0" fontAlgn="base">
        <a:spcBef>
          <a:spcPct val="0"/>
        </a:spcBef>
        <a:spcAft>
          <a:spcPct val="0"/>
        </a:spcAft>
        <a:defRPr sz="3600">
          <a:solidFill>
            <a:schemeClr val="tx1"/>
          </a:solidFill>
          <a:latin typeface="+mn-lt"/>
          <a:ea typeface="+mn-ea"/>
          <a:cs typeface="+mn-cs"/>
          <a:sym typeface="Gill Sans" charset="0"/>
        </a:defRPr>
      </a:lvl8pPr>
      <a:lvl9pPr marL="1828800" algn="ctr" rtl="0" fontAlgn="base">
        <a:spcBef>
          <a:spcPct val="0"/>
        </a:spcBef>
        <a:spcAft>
          <a:spcPct val="0"/>
        </a:spcAft>
        <a:defRPr sz="36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noChangeArrowheads="1"/>
          </p:cNvSpPr>
          <p:nvPr>
            <p:ph type="body" idx="1"/>
          </p:nvPr>
        </p:nvSpPr>
        <p:spPr bwMode="auto">
          <a:xfrm>
            <a:off x="1270000" y="1270000"/>
            <a:ext cx="10464800" cy="721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8382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1pPr>
      <a:lvl2pPr marL="12827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2pPr>
      <a:lvl3pPr marL="17272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3pPr>
      <a:lvl4pPr marL="21717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4pPr>
      <a:lvl5pPr marL="2616200" indent="-571500" algn="l" rtl="0" eaLnBrk="0" fontAlgn="base" hangingPunct="0">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5pPr>
      <a:lvl6pPr marL="3073400" indent="-571500" algn="l" rtl="0" fontAlgn="base">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6pPr>
      <a:lvl7pPr marL="3530600" indent="-571500" algn="l" rtl="0" fontAlgn="base">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7pPr>
      <a:lvl8pPr marL="3987800" indent="-571500" algn="l" rtl="0" fontAlgn="base">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8pPr>
      <a:lvl9pPr marL="4445000" indent="-571500" algn="l" rtl="0" fontAlgn="base">
        <a:spcBef>
          <a:spcPts val="4800"/>
        </a:spcBef>
        <a:spcAft>
          <a:spcPct val="0"/>
        </a:spcAft>
        <a:buSzPct val="171000"/>
        <a:buFont typeface="Gill Sans" charset="0"/>
        <a:buChar char="•"/>
        <a:defRPr sz="42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noChangeArrowheads="1"/>
          </p:cNvSpPr>
          <p:nvPr>
            <p:ph type="title"/>
          </p:nvPr>
        </p:nvSpPr>
        <p:spPr bwMode="auto">
          <a:xfrm>
            <a:off x="1270000" y="7366000"/>
            <a:ext cx="10464800"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Gill Sans" charset="0"/>
        </a:defRPr>
      </a:lvl5pPr>
      <a:lvl6pPr marL="457200" algn="ctr" rtl="0" fontAlgn="base">
        <a:spcBef>
          <a:spcPct val="0"/>
        </a:spcBef>
        <a:spcAft>
          <a:spcPct val="0"/>
        </a:spcAft>
        <a:defRPr sz="3600">
          <a:solidFill>
            <a:schemeClr val="tx1"/>
          </a:solidFill>
          <a:latin typeface="+mn-lt"/>
          <a:ea typeface="+mn-ea"/>
          <a:cs typeface="+mn-cs"/>
          <a:sym typeface="Gill Sans" charset="0"/>
        </a:defRPr>
      </a:lvl6pPr>
      <a:lvl7pPr marL="914400" algn="ctr" rtl="0" fontAlgn="base">
        <a:spcBef>
          <a:spcPct val="0"/>
        </a:spcBef>
        <a:spcAft>
          <a:spcPct val="0"/>
        </a:spcAft>
        <a:defRPr sz="3600">
          <a:solidFill>
            <a:schemeClr val="tx1"/>
          </a:solidFill>
          <a:latin typeface="+mn-lt"/>
          <a:ea typeface="+mn-ea"/>
          <a:cs typeface="+mn-cs"/>
          <a:sym typeface="Gill Sans" charset="0"/>
        </a:defRPr>
      </a:lvl7pPr>
      <a:lvl8pPr marL="1371600" algn="ctr" rtl="0" fontAlgn="base">
        <a:spcBef>
          <a:spcPct val="0"/>
        </a:spcBef>
        <a:spcAft>
          <a:spcPct val="0"/>
        </a:spcAft>
        <a:defRPr sz="3600">
          <a:solidFill>
            <a:schemeClr val="tx1"/>
          </a:solidFill>
          <a:latin typeface="+mn-lt"/>
          <a:ea typeface="+mn-ea"/>
          <a:cs typeface="+mn-cs"/>
          <a:sym typeface="Gill Sans" charset="0"/>
        </a:defRPr>
      </a:lvl8pPr>
      <a:lvl9pPr marL="1828800" algn="ctr" rtl="0" fontAlgn="base">
        <a:spcBef>
          <a:spcPct val="0"/>
        </a:spcBef>
        <a:spcAft>
          <a:spcPct val="0"/>
        </a:spcAft>
        <a:defRPr sz="36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1"/>
          <p:cNvSpPr>
            <a:spLocks noChangeArrowheads="1"/>
          </p:cNvSpPr>
          <p:nvPr>
            <p:ph type="title"/>
          </p:nvPr>
        </p:nvSpPr>
        <p:spPr bwMode="auto">
          <a:xfrm>
            <a:off x="1270000" y="7366000"/>
            <a:ext cx="10464800"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6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6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6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6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600">
          <a:solidFill>
            <a:schemeClr val="tx1"/>
          </a:solidFill>
          <a:latin typeface="+mn-lt"/>
          <a:ea typeface="+mn-ea"/>
          <a:cs typeface="+mn-cs"/>
          <a:sym typeface="Gill Sans" charset="0"/>
        </a:defRPr>
      </a:lvl5pPr>
      <a:lvl6pPr marL="457200" algn="ctr" rtl="0" fontAlgn="base">
        <a:spcBef>
          <a:spcPct val="0"/>
        </a:spcBef>
        <a:spcAft>
          <a:spcPct val="0"/>
        </a:spcAft>
        <a:defRPr sz="3600">
          <a:solidFill>
            <a:schemeClr val="tx1"/>
          </a:solidFill>
          <a:latin typeface="+mn-lt"/>
          <a:ea typeface="+mn-ea"/>
          <a:cs typeface="+mn-cs"/>
          <a:sym typeface="Gill Sans" charset="0"/>
        </a:defRPr>
      </a:lvl6pPr>
      <a:lvl7pPr marL="914400" algn="ctr" rtl="0" fontAlgn="base">
        <a:spcBef>
          <a:spcPct val="0"/>
        </a:spcBef>
        <a:spcAft>
          <a:spcPct val="0"/>
        </a:spcAft>
        <a:defRPr sz="3600">
          <a:solidFill>
            <a:schemeClr val="tx1"/>
          </a:solidFill>
          <a:latin typeface="+mn-lt"/>
          <a:ea typeface="+mn-ea"/>
          <a:cs typeface="+mn-cs"/>
          <a:sym typeface="Gill Sans" charset="0"/>
        </a:defRPr>
      </a:lvl7pPr>
      <a:lvl8pPr marL="1371600" algn="ctr" rtl="0" fontAlgn="base">
        <a:spcBef>
          <a:spcPct val="0"/>
        </a:spcBef>
        <a:spcAft>
          <a:spcPct val="0"/>
        </a:spcAft>
        <a:defRPr sz="3600">
          <a:solidFill>
            <a:schemeClr val="tx1"/>
          </a:solidFill>
          <a:latin typeface="+mn-lt"/>
          <a:ea typeface="+mn-ea"/>
          <a:cs typeface="+mn-cs"/>
          <a:sym typeface="Gill Sans" charset="0"/>
        </a:defRPr>
      </a:lvl8pPr>
      <a:lvl9pPr marL="1828800" algn="ctr" rtl="0" fontAlgn="base">
        <a:spcBef>
          <a:spcPct val="0"/>
        </a:spcBef>
        <a:spcAft>
          <a:spcPct val="0"/>
        </a:spcAft>
        <a:defRPr sz="36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
          <p:cNvSpPr>
            <a:spLocks noChangeArrowheads="1"/>
          </p:cNvSpPr>
          <p:nvPr>
            <p:ph type="body" idx="1"/>
          </p:nvPr>
        </p:nvSpPr>
        <p:spPr bwMode="auto">
          <a:xfrm>
            <a:off x="635000" y="4787900"/>
            <a:ext cx="58674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
        <p:nvSpPr>
          <p:cNvPr id="7171" name="Rectangle 2"/>
          <p:cNvSpPr>
            <a:spLocks noChangeArrowheads="1"/>
          </p:cNvSpPr>
          <p:nvPr>
            <p:ph type="title"/>
          </p:nvPr>
        </p:nvSpPr>
        <p:spPr bwMode="auto">
          <a:xfrm>
            <a:off x="635000" y="1409700"/>
            <a:ext cx="58674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b" anchorCtr="0" compatLnSpc="1">
            <a:prstTxWarp prst="textNoShape">
              <a:avLst/>
            </a:prstTxWarp>
          </a:bodyPr>
          <a:lstStyle/>
          <a:p>
            <a:pPr lvl="0"/>
            <a:r>
              <a:rPr lang="en-US" smtClean="0">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ransition/>
  <p:txStyles>
    <p:titleStyle>
      <a:lvl1pPr algn="ctr" rtl="0" eaLnBrk="0" fontAlgn="base" hangingPunct="0">
        <a:spcBef>
          <a:spcPct val="0"/>
        </a:spcBef>
        <a:spcAft>
          <a:spcPct val="0"/>
        </a:spcAft>
        <a:defRPr sz="7000">
          <a:solidFill>
            <a:schemeClr val="tx1"/>
          </a:solidFill>
          <a:latin typeface="+mj-lt"/>
          <a:ea typeface="+mj-ea"/>
          <a:cs typeface="+mj-cs"/>
          <a:sym typeface="Gill Sans" charset="0"/>
        </a:defRPr>
      </a:lvl1pPr>
      <a:lvl2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4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4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4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4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400">
          <a:solidFill>
            <a:schemeClr val="tx1"/>
          </a:solidFill>
          <a:latin typeface="+mn-lt"/>
          <a:ea typeface="+mn-ea"/>
          <a:cs typeface="+mn-cs"/>
          <a:sym typeface="Gill Sans" charset="0"/>
        </a:defRPr>
      </a:lvl5pPr>
      <a:lvl6pPr marL="457200" algn="ctr" rtl="0" fontAlgn="base">
        <a:spcBef>
          <a:spcPct val="0"/>
        </a:spcBef>
        <a:spcAft>
          <a:spcPct val="0"/>
        </a:spcAft>
        <a:defRPr sz="3400">
          <a:solidFill>
            <a:schemeClr val="tx1"/>
          </a:solidFill>
          <a:latin typeface="+mn-lt"/>
          <a:ea typeface="+mn-ea"/>
          <a:cs typeface="+mn-cs"/>
          <a:sym typeface="Gill Sans" charset="0"/>
        </a:defRPr>
      </a:lvl6pPr>
      <a:lvl7pPr marL="914400" algn="ctr" rtl="0" fontAlgn="base">
        <a:spcBef>
          <a:spcPct val="0"/>
        </a:spcBef>
        <a:spcAft>
          <a:spcPct val="0"/>
        </a:spcAft>
        <a:defRPr sz="3400">
          <a:solidFill>
            <a:schemeClr val="tx1"/>
          </a:solidFill>
          <a:latin typeface="+mn-lt"/>
          <a:ea typeface="+mn-ea"/>
          <a:cs typeface="+mn-cs"/>
          <a:sym typeface="Gill Sans" charset="0"/>
        </a:defRPr>
      </a:lvl7pPr>
      <a:lvl8pPr marL="1371600" algn="ctr" rtl="0" fontAlgn="base">
        <a:spcBef>
          <a:spcPct val="0"/>
        </a:spcBef>
        <a:spcAft>
          <a:spcPct val="0"/>
        </a:spcAft>
        <a:defRPr sz="3400">
          <a:solidFill>
            <a:schemeClr val="tx1"/>
          </a:solidFill>
          <a:latin typeface="+mn-lt"/>
          <a:ea typeface="+mn-ea"/>
          <a:cs typeface="+mn-cs"/>
          <a:sym typeface="Gill Sans" charset="0"/>
        </a:defRPr>
      </a:lvl8pPr>
      <a:lvl9pPr marL="1828800" algn="ctr" rtl="0" fontAlgn="base">
        <a:spcBef>
          <a:spcPct val="0"/>
        </a:spcBef>
        <a:spcAft>
          <a:spcPct val="0"/>
        </a:spcAft>
        <a:defRPr sz="34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
          <p:cNvSpPr>
            <a:spLocks noChangeArrowheads="1"/>
          </p:cNvSpPr>
          <p:nvPr>
            <p:ph type="body" idx="1"/>
          </p:nvPr>
        </p:nvSpPr>
        <p:spPr bwMode="auto">
          <a:xfrm>
            <a:off x="635000" y="4787900"/>
            <a:ext cx="58674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t" anchorCtr="0" compatLnSpc="1">
            <a:prstTxWarp prst="textNoShape">
              <a:avLst/>
            </a:prstTxWarp>
          </a:bodyPr>
          <a:lstStyle/>
          <a:p>
            <a:pPr lvl="0"/>
            <a:r>
              <a:rPr lang="en-US" smtClean="0">
                <a:sym typeface="Gill Sans" charset="0"/>
              </a:rPr>
              <a:t>Click to edit Master text styles</a:t>
            </a:r>
          </a:p>
          <a:p>
            <a:pPr lvl="1"/>
            <a:r>
              <a:rPr lang="en-US" smtClean="0">
                <a:sym typeface="Gill Sans" charset="0"/>
              </a:rPr>
              <a:t>Second level</a:t>
            </a:r>
          </a:p>
          <a:p>
            <a:pPr lvl="2"/>
            <a:r>
              <a:rPr lang="en-US" smtClean="0">
                <a:sym typeface="Gill Sans" charset="0"/>
              </a:rPr>
              <a:t>Third level</a:t>
            </a:r>
          </a:p>
          <a:p>
            <a:pPr lvl="3"/>
            <a:r>
              <a:rPr lang="en-US" smtClean="0">
                <a:sym typeface="Gill Sans" charset="0"/>
              </a:rPr>
              <a:t>Fourth level</a:t>
            </a:r>
          </a:p>
          <a:p>
            <a:pPr lvl="4"/>
            <a:r>
              <a:rPr lang="en-US" smtClean="0">
                <a:sym typeface="Gill Sans" charset="0"/>
              </a:rPr>
              <a:t>Fifth level</a:t>
            </a:r>
          </a:p>
        </p:txBody>
      </p:sp>
      <p:sp>
        <p:nvSpPr>
          <p:cNvPr id="8195" name="Rectangle 2"/>
          <p:cNvSpPr>
            <a:spLocks noChangeArrowheads="1"/>
          </p:cNvSpPr>
          <p:nvPr>
            <p:ph type="title"/>
          </p:nvPr>
        </p:nvSpPr>
        <p:spPr bwMode="auto">
          <a:xfrm>
            <a:off x="635000" y="1409700"/>
            <a:ext cx="58674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b" anchorCtr="0" compatLnSpc="1">
            <a:prstTxWarp prst="textNoShape">
              <a:avLst/>
            </a:prstTxWarp>
          </a:bodyPr>
          <a:lstStyle/>
          <a:p>
            <a:pPr lvl="0"/>
            <a:r>
              <a:rPr lang="en-US" smtClean="0">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ransition/>
  <p:txStyles>
    <p:titleStyle>
      <a:lvl1pPr algn="ctr" rtl="0" eaLnBrk="0" fontAlgn="base" hangingPunct="0">
        <a:spcBef>
          <a:spcPct val="0"/>
        </a:spcBef>
        <a:spcAft>
          <a:spcPct val="0"/>
        </a:spcAft>
        <a:defRPr sz="7000">
          <a:solidFill>
            <a:schemeClr val="tx1"/>
          </a:solidFill>
          <a:latin typeface="+mj-lt"/>
          <a:ea typeface="+mj-ea"/>
          <a:cs typeface="+mj-cs"/>
          <a:sym typeface="Gill Sans" charset="0"/>
        </a:defRPr>
      </a:lvl1pPr>
      <a:lvl2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7000">
          <a:solidFill>
            <a:schemeClr val="tx1"/>
          </a:solidFill>
          <a:latin typeface="Gill Sans" charset="0"/>
          <a:ea typeface="ヒラギノ角ゴ ProN W3" charset="0"/>
          <a:cs typeface="ヒラギノ角ゴ ProN W3" charset="0"/>
          <a:sym typeface="Gill Sans" charset="0"/>
        </a:defRPr>
      </a:lvl9pPr>
    </p:titleStyle>
    <p:bodyStyle>
      <a:lvl1pPr marL="342900" indent="-342900" algn="ctr" rtl="0" eaLnBrk="0" fontAlgn="base" hangingPunct="0">
        <a:spcBef>
          <a:spcPct val="0"/>
        </a:spcBef>
        <a:spcAft>
          <a:spcPct val="0"/>
        </a:spcAft>
        <a:defRPr sz="3400">
          <a:solidFill>
            <a:schemeClr val="tx1"/>
          </a:solidFill>
          <a:latin typeface="+mn-lt"/>
          <a:ea typeface="+mn-ea"/>
          <a:cs typeface="+mn-cs"/>
          <a:sym typeface="Gill Sans" charset="0"/>
        </a:defRPr>
      </a:lvl1pPr>
      <a:lvl2pPr marL="742950" indent="-285750" algn="ctr" rtl="0" eaLnBrk="0" fontAlgn="base" hangingPunct="0">
        <a:spcBef>
          <a:spcPct val="0"/>
        </a:spcBef>
        <a:spcAft>
          <a:spcPct val="0"/>
        </a:spcAft>
        <a:defRPr sz="3400">
          <a:solidFill>
            <a:schemeClr val="tx1"/>
          </a:solidFill>
          <a:latin typeface="+mn-lt"/>
          <a:ea typeface="+mn-ea"/>
          <a:cs typeface="+mn-cs"/>
          <a:sym typeface="Gill Sans" charset="0"/>
        </a:defRPr>
      </a:lvl2pPr>
      <a:lvl3pPr marL="1143000" indent="-228600" algn="ctr" rtl="0" eaLnBrk="0" fontAlgn="base" hangingPunct="0">
        <a:spcBef>
          <a:spcPct val="0"/>
        </a:spcBef>
        <a:spcAft>
          <a:spcPct val="0"/>
        </a:spcAft>
        <a:defRPr sz="3400">
          <a:solidFill>
            <a:schemeClr val="tx1"/>
          </a:solidFill>
          <a:latin typeface="+mn-lt"/>
          <a:ea typeface="+mn-ea"/>
          <a:cs typeface="+mn-cs"/>
          <a:sym typeface="Gill Sans" charset="0"/>
        </a:defRPr>
      </a:lvl3pPr>
      <a:lvl4pPr marL="1600200" indent="-228600" algn="ctr" rtl="0" eaLnBrk="0" fontAlgn="base" hangingPunct="0">
        <a:spcBef>
          <a:spcPct val="0"/>
        </a:spcBef>
        <a:spcAft>
          <a:spcPct val="0"/>
        </a:spcAft>
        <a:defRPr sz="3400">
          <a:solidFill>
            <a:schemeClr val="tx1"/>
          </a:solidFill>
          <a:latin typeface="+mn-lt"/>
          <a:ea typeface="+mn-ea"/>
          <a:cs typeface="+mn-cs"/>
          <a:sym typeface="Gill Sans" charset="0"/>
        </a:defRPr>
      </a:lvl4pPr>
      <a:lvl5pPr marL="2057400" indent="-228600" algn="ctr" rtl="0" eaLnBrk="0" fontAlgn="base" hangingPunct="0">
        <a:spcBef>
          <a:spcPct val="0"/>
        </a:spcBef>
        <a:spcAft>
          <a:spcPct val="0"/>
        </a:spcAft>
        <a:defRPr sz="3400">
          <a:solidFill>
            <a:schemeClr val="tx1"/>
          </a:solidFill>
          <a:latin typeface="+mn-lt"/>
          <a:ea typeface="+mn-ea"/>
          <a:cs typeface="+mn-cs"/>
          <a:sym typeface="Gill Sans" charset="0"/>
        </a:defRPr>
      </a:lvl5pPr>
      <a:lvl6pPr marL="457200" algn="ctr" rtl="0" fontAlgn="base">
        <a:spcBef>
          <a:spcPct val="0"/>
        </a:spcBef>
        <a:spcAft>
          <a:spcPct val="0"/>
        </a:spcAft>
        <a:defRPr sz="3400">
          <a:solidFill>
            <a:schemeClr val="tx1"/>
          </a:solidFill>
          <a:latin typeface="+mn-lt"/>
          <a:ea typeface="+mn-ea"/>
          <a:cs typeface="+mn-cs"/>
          <a:sym typeface="Gill Sans" charset="0"/>
        </a:defRPr>
      </a:lvl6pPr>
      <a:lvl7pPr marL="914400" algn="ctr" rtl="0" fontAlgn="base">
        <a:spcBef>
          <a:spcPct val="0"/>
        </a:spcBef>
        <a:spcAft>
          <a:spcPct val="0"/>
        </a:spcAft>
        <a:defRPr sz="3400">
          <a:solidFill>
            <a:schemeClr val="tx1"/>
          </a:solidFill>
          <a:latin typeface="+mn-lt"/>
          <a:ea typeface="+mn-ea"/>
          <a:cs typeface="+mn-cs"/>
          <a:sym typeface="Gill Sans" charset="0"/>
        </a:defRPr>
      </a:lvl7pPr>
      <a:lvl8pPr marL="1371600" algn="ctr" rtl="0" fontAlgn="base">
        <a:spcBef>
          <a:spcPct val="0"/>
        </a:spcBef>
        <a:spcAft>
          <a:spcPct val="0"/>
        </a:spcAft>
        <a:defRPr sz="3400">
          <a:solidFill>
            <a:schemeClr val="tx1"/>
          </a:solidFill>
          <a:latin typeface="+mn-lt"/>
          <a:ea typeface="+mn-ea"/>
          <a:cs typeface="+mn-cs"/>
          <a:sym typeface="Gill Sans" charset="0"/>
        </a:defRPr>
      </a:lvl8pPr>
      <a:lvl9pPr marL="1828800" algn="ctr" rtl="0" fontAlgn="base">
        <a:spcBef>
          <a:spcPct val="0"/>
        </a:spcBef>
        <a:spcAft>
          <a:spcPct val="0"/>
        </a:spcAft>
        <a:defRPr sz="34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
          <p:cNvSpPr>
            <a:spLocks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50800" bIns="50800" numCol="1" anchor="ctr" anchorCtr="0" compatLnSpc="1">
            <a:prstTxWarp prst="textNoShape">
              <a:avLst/>
            </a:prstTxWarp>
          </a:bodyPr>
          <a:lstStyle/>
          <a:p>
            <a:pPr lvl="0"/>
            <a:r>
              <a:rPr lang="en-US" smtClean="0">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ransition/>
  <p:txStyles>
    <p:titleStyle>
      <a:lvl1pPr algn="ctr" rtl="0" eaLnBrk="0" fontAlgn="base" hangingPunct="0">
        <a:spcBef>
          <a:spcPct val="0"/>
        </a:spcBef>
        <a:spcAft>
          <a:spcPct val="0"/>
        </a:spcAft>
        <a:defRPr sz="8400">
          <a:solidFill>
            <a:schemeClr val="tx1"/>
          </a:solidFill>
          <a:latin typeface="+mj-lt"/>
          <a:ea typeface="+mj-ea"/>
          <a:cs typeface="+mj-cs"/>
          <a:sym typeface="Gill Sans" charset="0"/>
        </a:defRPr>
      </a:lvl1pPr>
      <a:lvl2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8400">
          <a:solidFill>
            <a:schemeClr val="tx1"/>
          </a:solidFill>
          <a:latin typeface="Gill Sans" charset="0"/>
          <a:ea typeface="ヒラギノ角ゴ ProN W3" charset="0"/>
          <a:cs typeface="ヒラギノ角ゴ ProN W3" charset="0"/>
          <a:sym typeface="Gill Sans" charset="0"/>
        </a:defRPr>
      </a:lvl9pPr>
    </p:titleStyle>
    <p:bodyStyle>
      <a:lvl1pPr marL="889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1pPr>
      <a:lvl2pPr marL="13335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2pPr>
      <a:lvl3pPr marL="1778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3pPr>
      <a:lvl4pPr marL="22225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4pPr>
      <a:lvl5pPr marL="2667000" indent="-571500" algn="l" rtl="0" eaLnBrk="0" fontAlgn="base" hangingPunct="0">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5pPr>
      <a:lvl6pPr marL="31242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6pPr>
      <a:lvl7pPr marL="35814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7pPr>
      <a:lvl8pPr marL="40386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8pPr>
      <a:lvl9pPr marL="4495800" indent="-571500" algn="l" rtl="0" fontAlgn="base">
        <a:spcBef>
          <a:spcPts val="2400"/>
        </a:spcBef>
        <a:spcAft>
          <a:spcPct val="0"/>
        </a:spcAft>
        <a:buSzPct val="171000"/>
        <a:buFont typeface="Gill Sans" charset="0"/>
        <a:buChar char="•"/>
        <a:defRPr sz="4200">
          <a:solidFill>
            <a:schemeClr val="tx1"/>
          </a:solidFill>
          <a:latin typeface="+mn-lt"/>
          <a:ea typeface="+mn-ea"/>
          <a:cs typeface="+mn-cs"/>
          <a:sym typeface="Gill Sans" charset="0"/>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3.xml"/><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3.xml"/><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3.xml"/><Relationship Id="rId5" Type="http://schemas.openxmlformats.org/officeDocument/2006/relationships/image" Target="../media/image9.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3.xml"/><Relationship Id="rId5" Type="http://schemas.openxmlformats.org/officeDocument/2006/relationships/image" Target="../media/image6.jpeg"/><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image" Target="../media/image13.jpeg"/><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3.xml"/><Relationship Id="rId5" Type="http://schemas.openxmlformats.org/officeDocument/2006/relationships/image" Target="../media/image14.jpeg"/><Relationship Id="rId4" Type="http://schemas.openxmlformats.org/officeDocument/2006/relationships/image" Target="../media/image11.jpeg"/></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5362" name="Rectangle 2"/>
          <p:cNvSpPr>
            <a:spLocks/>
          </p:cNvSpPr>
          <p:nvPr/>
        </p:nvSpPr>
        <p:spPr bwMode="auto">
          <a:xfrm>
            <a:off x="3429000" y="265113"/>
            <a:ext cx="9385300" cy="897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lnSpc>
                <a:spcPts val="3200"/>
              </a:lnSpc>
            </a:pPr>
            <a:endParaRPr lang="nb-NO" sz="2400" i="1">
              <a:solidFill>
                <a:schemeClr val="tx1"/>
              </a:solidFill>
              <a:latin typeface="Arial" charset="0"/>
              <a:cs typeface="Arial" charset="0"/>
              <a:sym typeface="Arial" charset="0"/>
            </a:endParaRPr>
          </a:p>
        </p:txBody>
      </p:sp>
      <p:sp>
        <p:nvSpPr>
          <p:cNvPr id="15363" name="Rectangle 3"/>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2" name="TekstSylinder 1"/>
          <p:cNvSpPr txBox="1">
            <a:spLocks noChangeArrowheads="1"/>
          </p:cNvSpPr>
          <p:nvPr/>
        </p:nvSpPr>
        <p:spPr bwMode="auto">
          <a:xfrm>
            <a:off x="3178175" y="150813"/>
            <a:ext cx="9886950" cy="969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200">
                <a:solidFill>
                  <a:srgbClr val="000000"/>
                </a:solidFill>
                <a:latin typeface="Gill Sans" charset="0"/>
                <a:ea typeface="ヒラギノ角ゴ ProN W3" charset="0"/>
                <a:cs typeface="ヒラギノ角ゴ ProN W3" charset="0"/>
                <a:sym typeface="Gill Sans" charset="0"/>
              </a:defRPr>
            </a:lvl1pPr>
            <a:lvl2pPr marL="742950" indent="-285750" eaLnBrk="0" hangingPunct="0">
              <a:defRPr sz="42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42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42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42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4200">
                <a:solidFill>
                  <a:srgbClr val="000000"/>
                </a:solidFill>
                <a:latin typeface="Gill Sans" charset="0"/>
                <a:ea typeface="ヒラギノ角ゴ ProN W3" charset="0"/>
                <a:cs typeface="ヒラギノ角ゴ ProN W3" charset="0"/>
                <a:sym typeface="Gill Sans" charset="0"/>
              </a:defRPr>
            </a:lvl9pPr>
          </a:lstStyle>
          <a:p>
            <a:pPr algn="l" eaLnBrk="1" hangingPunct="1">
              <a:lnSpc>
                <a:spcPts val="3200"/>
              </a:lnSpc>
            </a:pPr>
            <a:r>
              <a:rPr lang="en-US" sz="2400" b="1" dirty="0">
                <a:solidFill>
                  <a:schemeClr val="tx1"/>
                </a:solidFill>
                <a:latin typeface="Arial" charset="0"/>
                <a:cs typeface="Arial" charset="0"/>
                <a:sym typeface="Arial" charset="0"/>
              </a:rPr>
              <a:t>Paradise Hotel 2011</a:t>
            </a:r>
          </a:p>
          <a:p>
            <a:pPr algn="l" eaLnBrk="1" hangingPunct="1">
              <a:lnSpc>
                <a:spcPts val="3200"/>
              </a:lnSpc>
            </a:pPr>
            <a:endParaRPr lang="en-US" sz="2400" b="1" dirty="0">
              <a:solidFill>
                <a:schemeClr val="tx1"/>
              </a:solidFill>
              <a:latin typeface="Arial" charset="0"/>
              <a:cs typeface="Arial" charset="0"/>
              <a:sym typeface="Arial" charset="0"/>
            </a:endParaRPr>
          </a:p>
          <a:p>
            <a:pPr algn="l" eaLnBrk="1" hangingPunct="1">
              <a:lnSpc>
                <a:spcPts val="3200"/>
              </a:lnSpc>
            </a:pPr>
            <a:r>
              <a:rPr lang="en-US" sz="2400" b="1" dirty="0" err="1">
                <a:solidFill>
                  <a:schemeClr val="tx1"/>
                </a:solidFill>
                <a:latin typeface="Arial" charset="0"/>
                <a:cs typeface="Arial" charset="0"/>
                <a:sym typeface="Arial" charset="0"/>
              </a:rPr>
              <a:t>Seersuksessen</a:t>
            </a:r>
            <a:r>
              <a:rPr lang="en-US" sz="2400" b="1" dirty="0">
                <a:solidFill>
                  <a:schemeClr val="tx1"/>
                </a:solidFill>
                <a:latin typeface="Arial" charset="0"/>
                <a:cs typeface="Arial" charset="0"/>
                <a:sym typeface="Arial" charset="0"/>
              </a:rPr>
              <a:t> Paradise Hotel lever </a:t>
            </a:r>
            <a:r>
              <a:rPr lang="en-US" sz="2400" b="1" dirty="0" err="1">
                <a:solidFill>
                  <a:schemeClr val="tx1"/>
                </a:solidFill>
                <a:latin typeface="Arial" charset="0"/>
                <a:cs typeface="Arial" charset="0"/>
                <a:sym typeface="Arial" charset="0"/>
              </a:rPr>
              <a:t>videre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og</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det</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idylliske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stedet</a:t>
            </a:r>
            <a:r>
              <a:rPr lang="en-US" sz="2400" b="1" dirty="0">
                <a:solidFill>
                  <a:schemeClr val="tx1"/>
                </a:solidFill>
                <a:latin typeface="Arial" charset="0"/>
                <a:cs typeface="Arial" charset="0"/>
                <a:sym typeface="Arial" charset="0"/>
              </a:rPr>
              <a:t> i Mexico </a:t>
            </a:r>
            <a:r>
              <a:rPr lang="en-US" sz="2400" b="1" dirty="0" err="1">
                <a:solidFill>
                  <a:schemeClr val="tx1"/>
                </a:solidFill>
                <a:latin typeface="Arial" charset="0"/>
                <a:cs typeface="Arial" charset="0"/>
                <a:sym typeface="Arial" charset="0"/>
              </a:rPr>
              <a:t>står</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klart</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til</a:t>
            </a:r>
            <a:r>
              <a:rPr lang="en-US" sz="2400" b="1" dirty="0">
                <a:solidFill>
                  <a:schemeClr val="tx1"/>
                </a:solidFill>
                <a:latin typeface="Arial" charset="0"/>
                <a:cs typeface="Arial" charset="0"/>
                <a:sym typeface="Arial" charset="0"/>
              </a:rPr>
              <a:t> å ta </a:t>
            </a:r>
            <a:r>
              <a:rPr lang="en-US" sz="2400" b="1" dirty="0" err="1">
                <a:solidFill>
                  <a:schemeClr val="tx1"/>
                </a:solidFill>
                <a:latin typeface="Arial" charset="0"/>
                <a:cs typeface="Arial" charset="0"/>
                <a:sym typeface="Arial" charset="0"/>
              </a:rPr>
              <a:t>imot</a:t>
            </a:r>
            <a:r>
              <a:rPr lang="en-US" sz="2400" b="1" dirty="0">
                <a:solidFill>
                  <a:schemeClr val="tx1"/>
                </a:solidFill>
                <a:latin typeface="Arial" charset="0"/>
                <a:cs typeface="Arial" charset="0"/>
                <a:sym typeface="Arial" charset="0"/>
              </a:rPr>
              <a:t> en </a:t>
            </a:r>
            <a:r>
              <a:rPr lang="en-US" sz="2400" b="1" dirty="0" err="1">
                <a:solidFill>
                  <a:schemeClr val="tx1"/>
                </a:solidFill>
                <a:latin typeface="Arial" charset="0"/>
                <a:cs typeface="Arial" charset="0"/>
                <a:sym typeface="Arial" charset="0"/>
              </a:rPr>
              <a:t>ny</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gjeng</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norske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ungdommer</a:t>
            </a:r>
            <a:r>
              <a:rPr lang="en-US" sz="2400" b="1" dirty="0">
                <a:solidFill>
                  <a:schemeClr val="tx1"/>
                </a:solidFill>
                <a:latin typeface="Arial" charset="0"/>
                <a:cs typeface="Arial" charset="0"/>
                <a:sym typeface="Arial" charset="0"/>
              </a:rPr>
              <a:t>. Men </a:t>
            </a:r>
            <a:r>
              <a:rPr lang="en-US" sz="2400" b="1" dirty="0" err="1">
                <a:solidFill>
                  <a:schemeClr val="tx1"/>
                </a:solidFill>
                <a:latin typeface="Arial" charset="0"/>
                <a:cs typeface="Arial" charset="0"/>
                <a:sym typeface="Arial" charset="0"/>
              </a:rPr>
              <a:t>selv</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om</a:t>
            </a:r>
            <a:r>
              <a:rPr lang="en-US" sz="2400" b="1" dirty="0">
                <a:solidFill>
                  <a:schemeClr val="tx1"/>
                </a:solidFill>
                <a:latin typeface="Arial" charset="0"/>
                <a:cs typeface="Arial" charset="0"/>
                <a:sym typeface="Arial" charset="0"/>
              </a:rPr>
              <a:t> Paradise Hotel </a:t>
            </a:r>
            <a:r>
              <a:rPr lang="en-US" sz="2400" b="1" dirty="0" err="1">
                <a:solidFill>
                  <a:schemeClr val="tx1"/>
                </a:solidFill>
                <a:latin typeface="Arial" charset="0"/>
                <a:cs typeface="Arial" charset="0"/>
                <a:sym typeface="Arial" charset="0"/>
              </a:rPr>
              <a:t>er</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godt</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kjent</a:t>
            </a:r>
            <a:r>
              <a:rPr lang="en-US" sz="2400" b="1" dirty="0">
                <a:solidFill>
                  <a:schemeClr val="tx1"/>
                </a:solidFill>
                <a:latin typeface="Arial" charset="0"/>
                <a:cs typeface="Arial" charset="0"/>
                <a:sym typeface="Arial" charset="0"/>
              </a:rPr>
              <a:t> i </a:t>
            </a:r>
            <a:r>
              <a:rPr lang="en-US" sz="2400" b="1" dirty="0" err="1">
                <a:solidFill>
                  <a:schemeClr val="tx1"/>
                </a:solidFill>
                <a:latin typeface="Arial" charset="0"/>
                <a:cs typeface="Arial" charset="0"/>
                <a:sym typeface="Arial" charset="0"/>
              </a:rPr>
              <a:t>Norge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etter</a:t>
            </a:r>
            <a:r>
              <a:rPr lang="en-US" sz="2400" b="1" dirty="0">
                <a:solidFill>
                  <a:schemeClr val="tx1"/>
                </a:solidFill>
                <a:latin typeface="Arial" charset="0"/>
                <a:cs typeface="Arial" charset="0"/>
                <a:sym typeface="Arial" charset="0"/>
              </a:rPr>
              <a:t> to </a:t>
            </a:r>
            <a:r>
              <a:rPr lang="en-US" sz="2400" b="1" dirty="0" err="1">
                <a:solidFill>
                  <a:schemeClr val="tx1"/>
                </a:solidFill>
                <a:latin typeface="Arial" charset="0"/>
                <a:cs typeface="Arial" charset="0"/>
                <a:sym typeface="Arial" charset="0"/>
              </a:rPr>
              <a:t>kontroversielle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og</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engasjerende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sesonger</a:t>
            </a:r>
            <a:r>
              <a:rPr lang="en-US" sz="2400" b="1" dirty="0">
                <a:solidFill>
                  <a:schemeClr val="tx1"/>
                </a:solidFill>
                <a:latin typeface="Arial" charset="0"/>
                <a:cs typeface="Arial" charset="0"/>
                <a:sym typeface="Arial" charset="0"/>
              </a:rPr>
              <a:t>, vet </a:t>
            </a:r>
            <a:r>
              <a:rPr lang="en-US" sz="2400" b="1" dirty="0" err="1">
                <a:solidFill>
                  <a:schemeClr val="tx1"/>
                </a:solidFill>
                <a:latin typeface="Arial" charset="0"/>
                <a:cs typeface="Arial" charset="0"/>
                <a:sym typeface="Arial" charset="0"/>
              </a:rPr>
              <a:t>verken</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deltakere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eller</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seere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hva</a:t>
            </a:r>
            <a:r>
              <a:rPr lang="en-US" sz="2400" b="1" dirty="0">
                <a:solidFill>
                  <a:schemeClr val="tx1"/>
                </a:solidFill>
                <a:latin typeface="Arial" charset="0"/>
                <a:cs typeface="Arial" charset="0"/>
                <a:sym typeface="Arial" charset="0"/>
              </a:rPr>
              <a:t> de </a:t>
            </a:r>
            <a:r>
              <a:rPr lang="en-US" sz="2400" b="1" dirty="0" err="1">
                <a:solidFill>
                  <a:schemeClr val="tx1"/>
                </a:solidFill>
                <a:latin typeface="Arial" charset="0"/>
                <a:cs typeface="Arial" charset="0"/>
                <a:sym typeface="Arial" charset="0"/>
              </a:rPr>
              <a:t>kan</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vente</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seg</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når</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hotellet</a:t>
            </a:r>
            <a:r>
              <a:rPr lang="en-US" sz="2400" b="1" dirty="0">
                <a:solidFill>
                  <a:schemeClr val="tx1"/>
                </a:solidFill>
                <a:latin typeface="Arial" charset="0"/>
                <a:cs typeface="Arial" charset="0"/>
                <a:sym typeface="Arial" charset="0"/>
              </a:rPr>
              <a:t> </a:t>
            </a:r>
            <a:r>
              <a:rPr lang="en-US" sz="2400" b="1" dirty="0" err="1">
                <a:solidFill>
                  <a:schemeClr val="tx1"/>
                </a:solidFill>
                <a:latin typeface="Arial" charset="0"/>
                <a:cs typeface="Arial" charset="0"/>
                <a:sym typeface="Arial" charset="0"/>
              </a:rPr>
              <a:t>åpnes</a:t>
            </a:r>
            <a:r>
              <a:rPr lang="en-US" sz="2400" b="1" dirty="0">
                <a:solidFill>
                  <a:schemeClr val="tx1"/>
                </a:solidFill>
                <a:latin typeface="Arial" charset="0"/>
                <a:cs typeface="Arial" charset="0"/>
                <a:sym typeface="Arial" charset="0"/>
              </a:rPr>
              <a:t> for </a:t>
            </a:r>
            <a:r>
              <a:rPr lang="en-US" sz="2400" b="1" dirty="0" err="1">
                <a:solidFill>
                  <a:schemeClr val="tx1"/>
                </a:solidFill>
                <a:latin typeface="Arial" charset="0"/>
                <a:cs typeface="Arial" charset="0"/>
                <a:sym typeface="Arial" charset="0"/>
              </a:rPr>
              <a:t>tredje</a:t>
            </a:r>
            <a:r>
              <a:rPr lang="en-US" sz="2400" b="1" dirty="0">
                <a:solidFill>
                  <a:schemeClr val="tx1"/>
                </a:solidFill>
                <a:latin typeface="Arial" charset="0"/>
                <a:cs typeface="Arial" charset="0"/>
                <a:sym typeface="Arial" charset="0"/>
              </a:rPr>
              <a:t> gang.</a:t>
            </a:r>
            <a:endParaRPr lang="en-US" sz="2400" dirty="0">
              <a:solidFill>
                <a:schemeClr val="tx1"/>
              </a:solidFill>
              <a:latin typeface="Arial" charset="0"/>
              <a:ea typeface="Lucida Grande" charset="0"/>
              <a:cs typeface="Lucida Grande" charset="0"/>
              <a:sym typeface="Arial" charset="0"/>
            </a:endParaRPr>
          </a:p>
          <a:p>
            <a:pPr algn="l" eaLnBrk="1" hangingPunct="1">
              <a:lnSpc>
                <a:spcPts val="3200"/>
              </a:lnSpc>
            </a:pPr>
            <a:r>
              <a:rPr lang="en-US" sz="2400" dirty="0">
                <a:solidFill>
                  <a:schemeClr val="tx1"/>
                </a:solidFill>
                <a:latin typeface="Arial" charset="0"/>
                <a:ea typeface="Lucida Grande" charset="0"/>
                <a:cs typeface="Lucida Grande" charset="0"/>
                <a:sym typeface="Arial" charset="0"/>
              </a:rPr>
              <a:t> </a:t>
            </a:r>
          </a:p>
          <a:p>
            <a:pPr algn="l" eaLnBrk="1" hangingPunct="1">
              <a:lnSpc>
                <a:spcPts val="3200"/>
              </a:lnSpc>
            </a:pPr>
            <a:r>
              <a:rPr lang="en-US" sz="2400" dirty="0">
                <a:solidFill>
                  <a:schemeClr val="tx1"/>
                </a:solidFill>
                <a:latin typeface="Arial" charset="0"/>
                <a:ea typeface="Lucida Grande" charset="0"/>
                <a:cs typeface="Lucida Grande" charset="0"/>
                <a:sym typeface="Arial" charset="0"/>
              </a:rPr>
              <a:t>Under den </a:t>
            </a:r>
            <a:r>
              <a:rPr lang="en-US" sz="2400" dirty="0" err="1">
                <a:solidFill>
                  <a:schemeClr val="tx1"/>
                </a:solidFill>
                <a:latin typeface="Arial" charset="0"/>
                <a:ea typeface="Lucida Grande" charset="0"/>
                <a:cs typeface="Lucida Grande" charset="0"/>
                <a:sym typeface="Arial" charset="0"/>
              </a:rPr>
              <a:t>stekende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søramerikanske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solen</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er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ingen</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trygge</a:t>
            </a:r>
            <a:r>
              <a:rPr lang="en-US" sz="2400" dirty="0">
                <a:solidFill>
                  <a:schemeClr val="tx1"/>
                </a:solidFill>
                <a:latin typeface="Arial" charset="0"/>
                <a:ea typeface="Lucida Grande" charset="0"/>
                <a:cs typeface="Lucida Grande" charset="0"/>
                <a:sym typeface="Arial" charset="0"/>
              </a:rPr>
              <a:t> i </a:t>
            </a:r>
            <a:r>
              <a:rPr lang="en-US" sz="2400" dirty="0" err="1">
                <a:solidFill>
                  <a:schemeClr val="tx1"/>
                </a:solidFill>
                <a:latin typeface="Arial" charset="0"/>
                <a:ea typeface="Lucida Grande" charset="0"/>
                <a:cs typeface="Lucida Grande" charset="0"/>
                <a:sym typeface="Arial" charset="0"/>
              </a:rPr>
              <a:t>det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kompromissløse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spillet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om</a:t>
            </a:r>
            <a:r>
              <a:rPr lang="en-US" sz="2400" dirty="0">
                <a:solidFill>
                  <a:schemeClr val="tx1"/>
                </a:solidFill>
                <a:latin typeface="Arial" charset="0"/>
                <a:ea typeface="Lucida Grande" charset="0"/>
                <a:cs typeface="Lucida Grande" charset="0"/>
                <a:sym typeface="Arial" charset="0"/>
              </a:rPr>
              <a:t> 300 000 kroner. </a:t>
            </a:r>
            <a:r>
              <a:rPr lang="en-US" sz="2400" dirty="0" err="1">
                <a:solidFill>
                  <a:schemeClr val="tx1"/>
                </a:solidFill>
                <a:latin typeface="Arial" charset="0"/>
                <a:ea typeface="Lucida Grande" charset="0"/>
                <a:cs typeface="Lucida Grande" charset="0"/>
                <a:sym typeface="Arial" charset="0"/>
              </a:rPr>
              <a:t>Utgangspunktet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er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som</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det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alltid</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har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vært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på</a:t>
            </a:r>
            <a:r>
              <a:rPr lang="en-US" sz="2400" dirty="0">
                <a:solidFill>
                  <a:schemeClr val="tx1"/>
                </a:solidFill>
                <a:latin typeface="Arial" charset="0"/>
                <a:ea typeface="Lucida Grande" charset="0"/>
                <a:cs typeface="Lucida Grande" charset="0"/>
                <a:sym typeface="Arial" charset="0"/>
              </a:rPr>
              <a:t> Paradise Hotel; den </a:t>
            </a:r>
            <a:r>
              <a:rPr lang="en-US" sz="2400" dirty="0" err="1">
                <a:solidFill>
                  <a:schemeClr val="tx1"/>
                </a:solidFill>
                <a:latin typeface="Arial" charset="0"/>
                <a:ea typeface="Lucida Grande" charset="0"/>
                <a:cs typeface="Lucida Grande" charset="0"/>
                <a:sym typeface="Arial" charset="0"/>
              </a:rPr>
              <a:t>som</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står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uten</a:t>
            </a:r>
            <a:r>
              <a:rPr lang="en-US" sz="2400" dirty="0">
                <a:solidFill>
                  <a:schemeClr val="tx1"/>
                </a:solidFill>
                <a:latin typeface="Arial" charset="0"/>
                <a:ea typeface="Lucida Grande" charset="0"/>
                <a:cs typeface="Lucida Grande" charset="0"/>
                <a:sym typeface="Arial" charset="0"/>
              </a:rPr>
              <a:t> partner </a:t>
            </a:r>
            <a:r>
              <a:rPr lang="en-US" sz="2400" dirty="0" err="1">
                <a:solidFill>
                  <a:schemeClr val="tx1"/>
                </a:solidFill>
                <a:latin typeface="Arial" charset="0"/>
                <a:ea typeface="Lucida Grande" charset="0"/>
                <a:cs typeface="Lucida Grande" charset="0"/>
                <a:sym typeface="Arial" charset="0"/>
              </a:rPr>
              <a:t>etter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ukas</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parseremoni</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må</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pakke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kofferten</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og</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forlate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hotellet</a:t>
            </a:r>
            <a:r>
              <a:rPr lang="en-US" sz="2400" dirty="0">
                <a:solidFill>
                  <a:schemeClr val="tx1"/>
                </a:solidFill>
                <a:latin typeface="Arial" charset="0"/>
                <a:ea typeface="Lucida Grande" charset="0"/>
                <a:cs typeface="Lucida Grande" charset="0"/>
                <a:sym typeface="Arial" charset="0"/>
              </a:rPr>
              <a:t>. Men </a:t>
            </a:r>
            <a:r>
              <a:rPr lang="en-US" sz="2400" dirty="0" err="1">
                <a:solidFill>
                  <a:schemeClr val="tx1"/>
                </a:solidFill>
                <a:latin typeface="Arial" charset="0"/>
                <a:ea typeface="Lucida Grande" charset="0"/>
                <a:cs typeface="Lucida Grande" charset="0"/>
                <a:sym typeface="Arial" charset="0"/>
              </a:rPr>
              <a:t>spillet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kan</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når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som</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helst</a:t>
            </a:r>
            <a:r>
              <a:rPr lang="en-US" sz="2400" dirty="0">
                <a:solidFill>
                  <a:schemeClr val="tx1"/>
                </a:solidFill>
                <a:latin typeface="Arial" charset="0"/>
                <a:ea typeface="Lucida Grande" charset="0"/>
                <a:cs typeface="Lucida Grande" charset="0"/>
                <a:sym typeface="Arial" charset="0"/>
              </a:rPr>
              <a:t> ta </a:t>
            </a:r>
            <a:r>
              <a:rPr lang="en-US" sz="2400" dirty="0" err="1">
                <a:solidFill>
                  <a:schemeClr val="tx1"/>
                </a:solidFill>
                <a:latin typeface="Arial" charset="0"/>
                <a:ea typeface="Lucida Grande" charset="0"/>
                <a:cs typeface="Lucida Grande" charset="0"/>
                <a:sym typeface="Arial" charset="0"/>
              </a:rPr>
              <a:t>overraskende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vendinger</a:t>
            </a:r>
            <a:r>
              <a:rPr lang="en-US" sz="2400" dirty="0">
                <a:solidFill>
                  <a:schemeClr val="tx1"/>
                </a:solidFill>
                <a:latin typeface="Arial" charset="0"/>
                <a:ea typeface="Lucida Grande" charset="0"/>
                <a:cs typeface="Lucida Grande" charset="0"/>
                <a:sym typeface="Arial" charset="0"/>
              </a:rPr>
              <a:t>, for </a:t>
            </a:r>
            <a:r>
              <a:rPr lang="en-US" sz="2400" dirty="0" err="1">
                <a:solidFill>
                  <a:schemeClr val="tx1"/>
                </a:solidFill>
                <a:latin typeface="Arial" charset="0"/>
                <a:ea typeface="Lucida Grande" charset="0"/>
                <a:cs typeface="Lucida Grande" charset="0"/>
                <a:sym typeface="Arial" charset="0"/>
              </a:rPr>
              <a:t>ingen</a:t>
            </a:r>
            <a:r>
              <a:rPr lang="en-US" sz="2400" dirty="0">
                <a:solidFill>
                  <a:schemeClr val="tx1"/>
                </a:solidFill>
                <a:latin typeface="Arial" charset="0"/>
                <a:ea typeface="Lucida Grande" charset="0"/>
                <a:cs typeface="Lucida Grande" charset="0"/>
                <a:sym typeface="Arial" charset="0"/>
              </a:rPr>
              <a:t> vet </a:t>
            </a:r>
            <a:r>
              <a:rPr lang="en-US" sz="2400" dirty="0" err="1">
                <a:solidFill>
                  <a:schemeClr val="tx1"/>
                </a:solidFill>
                <a:latin typeface="Arial" charset="0"/>
                <a:ea typeface="Lucida Grande" charset="0"/>
                <a:cs typeface="Lucida Grande" charset="0"/>
                <a:sym typeface="Arial" charset="0"/>
              </a:rPr>
              <a:t>hvem</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som</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sjekker</a:t>
            </a:r>
            <a:r>
              <a:rPr lang="en-US" sz="2400" dirty="0">
                <a:solidFill>
                  <a:schemeClr val="tx1"/>
                </a:solidFill>
                <a:latin typeface="Arial" charset="0"/>
                <a:ea typeface="Lucida Grande" charset="0"/>
                <a:cs typeface="Lucida Grande" charset="0"/>
                <a:sym typeface="Arial" charset="0"/>
              </a:rPr>
              <a:t> inn </a:t>
            </a:r>
            <a:r>
              <a:rPr lang="en-US" sz="2400" dirty="0" err="1">
                <a:solidFill>
                  <a:schemeClr val="tx1"/>
                </a:solidFill>
                <a:latin typeface="Arial" charset="0"/>
                <a:ea typeface="Lucida Grande" charset="0"/>
                <a:cs typeface="Lucida Grande" charset="0"/>
                <a:sym typeface="Arial" charset="0"/>
              </a:rPr>
              <a:t>neste</a:t>
            </a:r>
            <a:r>
              <a:rPr lang="en-US" sz="2400" dirty="0">
                <a:solidFill>
                  <a:schemeClr val="tx1"/>
                </a:solidFill>
                <a:latin typeface="Arial" charset="0"/>
                <a:ea typeface="Lucida Grande" charset="0"/>
                <a:cs typeface="Lucida Grande" charset="0"/>
                <a:sym typeface="Arial" charset="0"/>
              </a:rPr>
              <a:t> gang </a:t>
            </a:r>
            <a:r>
              <a:rPr lang="en-US" sz="2400" dirty="0" err="1">
                <a:solidFill>
                  <a:schemeClr val="tx1"/>
                </a:solidFill>
                <a:latin typeface="Arial" charset="0"/>
                <a:ea typeface="Lucida Grande" charset="0"/>
                <a:cs typeface="Lucida Grande" charset="0"/>
                <a:sym typeface="Arial" charset="0"/>
              </a:rPr>
              <a:t>eller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når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nestemann</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må</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sjekke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ut.</a:t>
            </a:r>
            <a:endParaRPr lang="en-US" sz="2400" dirty="0">
              <a:solidFill>
                <a:schemeClr val="tx1"/>
              </a:solidFill>
              <a:latin typeface="Arial" charset="0"/>
              <a:ea typeface="Lucida Grande" charset="0"/>
              <a:cs typeface="Lucida Grande" charset="0"/>
              <a:sym typeface="Arial" charset="0"/>
            </a:endParaRPr>
          </a:p>
          <a:p>
            <a:pPr algn="l" eaLnBrk="1" hangingPunct="1">
              <a:lnSpc>
                <a:spcPts val="3200"/>
              </a:lnSpc>
            </a:pPr>
            <a:r>
              <a:rPr lang="en-US" sz="2400" dirty="0">
                <a:solidFill>
                  <a:schemeClr val="tx1"/>
                </a:solidFill>
                <a:latin typeface="Arial" charset="0"/>
                <a:ea typeface="Lucida Grande" charset="0"/>
                <a:cs typeface="Lucida Grande" charset="0"/>
                <a:sym typeface="Arial" charset="0"/>
              </a:rPr>
              <a:t> </a:t>
            </a:r>
          </a:p>
          <a:p>
            <a:pPr algn="l" eaLnBrk="1" hangingPunct="1">
              <a:lnSpc>
                <a:spcPts val="3200"/>
              </a:lnSpc>
            </a:pPr>
            <a:r>
              <a:rPr lang="en-US" sz="2400" dirty="0">
                <a:solidFill>
                  <a:schemeClr val="tx1"/>
                </a:solidFill>
                <a:latin typeface="Arial" charset="0"/>
                <a:ea typeface="Lucida Grande" charset="0"/>
                <a:cs typeface="Lucida Grande" charset="0"/>
                <a:sym typeface="Arial" charset="0"/>
              </a:rPr>
              <a:t>I </a:t>
            </a:r>
            <a:r>
              <a:rPr lang="en-US" sz="2400" dirty="0" err="1">
                <a:solidFill>
                  <a:schemeClr val="tx1"/>
                </a:solidFill>
                <a:latin typeface="Arial" charset="0"/>
                <a:ea typeface="Lucida Grande" charset="0"/>
                <a:cs typeface="Lucida Grande" charset="0"/>
                <a:sym typeface="Arial" charset="0"/>
              </a:rPr>
              <a:t>løpet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av</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oppholdet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skal</a:t>
            </a:r>
            <a:r>
              <a:rPr lang="en-US" sz="2400" dirty="0">
                <a:solidFill>
                  <a:schemeClr val="tx1"/>
                </a:solidFill>
                <a:latin typeface="Arial" charset="0"/>
                <a:ea typeface="Lucida Grande" charset="0"/>
                <a:cs typeface="Lucida Grande" charset="0"/>
                <a:sym typeface="Arial" charset="0"/>
              </a:rPr>
              <a:t> Mister </a:t>
            </a:r>
            <a:r>
              <a:rPr lang="en-US" sz="2400" dirty="0" err="1">
                <a:solidFill>
                  <a:schemeClr val="tx1"/>
                </a:solidFill>
                <a:latin typeface="Arial" charset="0"/>
                <a:ea typeface="Lucida Grande" charset="0"/>
                <a:cs typeface="Lucida Grande" charset="0"/>
                <a:sym typeface="Arial" charset="0"/>
              </a:rPr>
              <a:t>og</a:t>
            </a:r>
            <a:r>
              <a:rPr lang="en-US" sz="2400" dirty="0">
                <a:solidFill>
                  <a:schemeClr val="tx1"/>
                </a:solidFill>
                <a:latin typeface="Arial" charset="0"/>
                <a:ea typeface="Lucida Grande" charset="0"/>
                <a:cs typeface="Lucida Grande" charset="0"/>
                <a:sym typeface="Arial" charset="0"/>
              </a:rPr>
              <a:t> Miss Paradise </a:t>
            </a:r>
            <a:r>
              <a:rPr lang="en-US" sz="2400" dirty="0" err="1">
                <a:solidFill>
                  <a:schemeClr val="tx1"/>
                </a:solidFill>
                <a:latin typeface="Arial" charset="0"/>
                <a:ea typeface="Lucida Grande" charset="0"/>
                <a:cs typeface="Lucida Grande" charset="0"/>
                <a:sym typeface="Arial" charset="0"/>
              </a:rPr>
              <a:t>kåres</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tradisjonen</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tro</a:t>
            </a:r>
            <a:r>
              <a:rPr lang="en-US" sz="2400" dirty="0">
                <a:solidFill>
                  <a:schemeClr val="tx1"/>
                </a:solidFill>
                <a:latin typeface="Arial" charset="0"/>
                <a:ea typeface="Lucida Grande" charset="0"/>
                <a:cs typeface="Lucida Grande" charset="0"/>
                <a:sym typeface="Arial" charset="0"/>
              </a:rPr>
              <a:t>, men </a:t>
            </a:r>
            <a:r>
              <a:rPr lang="en-US" sz="2400" dirty="0" err="1">
                <a:solidFill>
                  <a:schemeClr val="tx1"/>
                </a:solidFill>
                <a:latin typeface="Arial" charset="0"/>
                <a:ea typeface="Lucida Grande" charset="0"/>
                <a:cs typeface="Lucida Grande" charset="0"/>
                <a:sym typeface="Arial" charset="0"/>
              </a:rPr>
              <a:t>som</a:t>
            </a:r>
            <a:r>
              <a:rPr lang="en-US" sz="2400" dirty="0">
                <a:solidFill>
                  <a:schemeClr val="tx1"/>
                </a:solidFill>
                <a:latin typeface="Arial" charset="0"/>
                <a:ea typeface="Lucida Grande" charset="0"/>
                <a:cs typeface="Lucida Grande" charset="0"/>
                <a:sym typeface="Arial" charset="0"/>
              </a:rPr>
              <a:t> med </a:t>
            </a:r>
            <a:r>
              <a:rPr lang="en-US" sz="2400" dirty="0" err="1">
                <a:solidFill>
                  <a:schemeClr val="tx1"/>
                </a:solidFill>
                <a:latin typeface="Arial" charset="0"/>
                <a:ea typeface="Lucida Grande" charset="0"/>
                <a:cs typeface="Lucida Grande" charset="0"/>
                <a:sym typeface="Arial" charset="0"/>
              </a:rPr>
              <a:t>mye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annet</a:t>
            </a:r>
            <a:r>
              <a:rPr lang="en-US" sz="2400" dirty="0">
                <a:solidFill>
                  <a:schemeClr val="tx1"/>
                </a:solidFill>
                <a:latin typeface="Arial" charset="0"/>
                <a:ea typeface="Lucida Grande" charset="0"/>
                <a:cs typeface="Lucida Grande" charset="0"/>
                <a:sym typeface="Arial" charset="0"/>
              </a:rPr>
              <a:t> i </a:t>
            </a:r>
            <a:r>
              <a:rPr lang="en-US" sz="2400" dirty="0" err="1">
                <a:solidFill>
                  <a:schemeClr val="tx1"/>
                </a:solidFill>
                <a:latin typeface="Arial" charset="0"/>
                <a:ea typeface="Lucida Grande" charset="0"/>
                <a:cs typeface="Lucida Grande" charset="0"/>
                <a:sym typeface="Arial" charset="0"/>
              </a:rPr>
              <a:t>årets</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sesong</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blir</a:t>
            </a:r>
            <a:r>
              <a:rPr lang="en-US" sz="2400" dirty="0">
                <a:solidFill>
                  <a:schemeClr val="tx1"/>
                </a:solidFill>
                <a:latin typeface="Arial" charset="0"/>
                <a:ea typeface="Lucida Grande" charset="0"/>
                <a:cs typeface="Lucida Grande" charset="0"/>
                <a:sym typeface="Arial" charset="0"/>
              </a:rPr>
              <a:t> ting </a:t>
            </a:r>
            <a:r>
              <a:rPr lang="en-US" sz="2400" dirty="0" err="1">
                <a:solidFill>
                  <a:schemeClr val="tx1"/>
                </a:solidFill>
                <a:latin typeface="Arial" charset="0"/>
                <a:ea typeface="Lucida Grande" charset="0"/>
                <a:cs typeface="Lucida Grande" charset="0"/>
                <a:sym typeface="Arial" charset="0"/>
              </a:rPr>
              <a:t>gjort</a:t>
            </a:r>
            <a:r>
              <a:rPr lang="en-US" sz="2400" dirty="0">
                <a:solidFill>
                  <a:schemeClr val="tx1"/>
                </a:solidFill>
                <a:latin typeface="Arial" charset="0"/>
                <a:ea typeface="Lucida Grande" charset="0"/>
                <a:cs typeface="Lucida Grande" charset="0"/>
                <a:sym typeface="Arial" charset="0"/>
              </a:rPr>
              <a:t> med en </a:t>
            </a:r>
            <a:r>
              <a:rPr lang="en-US" sz="2400" dirty="0" err="1">
                <a:solidFill>
                  <a:schemeClr val="tx1"/>
                </a:solidFill>
                <a:latin typeface="Arial" charset="0"/>
                <a:ea typeface="Lucida Grande" charset="0"/>
                <a:cs typeface="Lucida Grande" charset="0"/>
                <a:sym typeface="Arial" charset="0"/>
              </a:rPr>
              <a:t>ny</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vri</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Vær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forberedt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på</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flere</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intriger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og</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overraskelser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enn</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noen</a:t>
            </a:r>
            <a:r>
              <a:rPr lang="en-US" sz="2400" dirty="0">
                <a:solidFill>
                  <a:schemeClr val="tx1"/>
                </a:solidFill>
                <a:latin typeface="Arial" charset="0"/>
                <a:ea typeface="Lucida Grande" charset="0"/>
                <a:cs typeface="Lucida Grande" charset="0"/>
                <a:sym typeface="Arial" charset="0"/>
              </a:rPr>
              <a:t> gang, </a:t>
            </a:r>
            <a:r>
              <a:rPr lang="en-US" sz="2400" dirty="0" err="1">
                <a:solidFill>
                  <a:schemeClr val="tx1"/>
                </a:solidFill>
                <a:latin typeface="Arial" charset="0"/>
                <a:ea typeface="Lucida Grande" charset="0"/>
                <a:cs typeface="Lucida Grande" charset="0"/>
                <a:sym typeface="Arial" charset="0"/>
              </a:rPr>
              <a:t>på</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hotellet</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hvor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romantikk</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og</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taktikk</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går</a:t>
            </a:r>
            <a:r>
              <a:rPr lang="en-US" sz="2400" dirty="0">
                <a:solidFill>
                  <a:schemeClr val="tx1"/>
                </a:solidFill>
                <a:latin typeface="Arial" charset="0"/>
                <a:ea typeface="Lucida Grande" charset="0"/>
                <a:cs typeface="Lucida Grande" charset="0"/>
                <a:sym typeface="Arial" charset="0"/>
              </a:rPr>
              <a:t> </a:t>
            </a:r>
            <a:r>
              <a:rPr lang="en-US" sz="2400" dirty="0" err="1">
                <a:solidFill>
                  <a:schemeClr val="tx1"/>
                </a:solidFill>
                <a:latin typeface="Arial" charset="0"/>
                <a:ea typeface="Lucida Grande" charset="0"/>
                <a:cs typeface="Lucida Grande" charset="0"/>
                <a:sym typeface="Arial" charset="0"/>
              </a:rPr>
              <a:t>hånd</a:t>
            </a:r>
            <a:r>
              <a:rPr lang="en-US" sz="2400" dirty="0">
                <a:solidFill>
                  <a:schemeClr val="tx1"/>
                </a:solidFill>
                <a:latin typeface="Arial" charset="0"/>
                <a:ea typeface="Lucida Grande" charset="0"/>
                <a:cs typeface="Lucida Grande" charset="0"/>
                <a:sym typeface="Arial" charset="0"/>
              </a:rPr>
              <a:t> i </a:t>
            </a:r>
            <a:r>
              <a:rPr lang="en-US" sz="2400" dirty="0" err="1">
                <a:solidFill>
                  <a:schemeClr val="tx1"/>
                </a:solidFill>
                <a:latin typeface="Arial" charset="0"/>
                <a:ea typeface="Lucida Grande" charset="0"/>
                <a:cs typeface="Lucida Grande" charset="0"/>
                <a:sym typeface="Arial" charset="0"/>
              </a:rPr>
              <a:t>hånd</a:t>
            </a:r>
            <a:r>
              <a:rPr lang="en-US" sz="2400" dirty="0">
                <a:solidFill>
                  <a:schemeClr val="tx1"/>
                </a:solidFill>
                <a:latin typeface="Arial" charset="0"/>
                <a:ea typeface="Lucida Grande" charset="0"/>
                <a:cs typeface="Lucida Grande" charset="0"/>
                <a:sym typeface="Arial" charset="0"/>
              </a:rPr>
              <a:t>.</a:t>
            </a:r>
          </a:p>
          <a:p>
            <a:pPr algn="l" eaLnBrk="1" hangingPunct="1">
              <a:lnSpc>
                <a:spcPts val="3200"/>
              </a:lnSpc>
            </a:pPr>
            <a:endParaRPr lang="en-US" sz="2400" dirty="0">
              <a:solidFill>
                <a:schemeClr val="tx1"/>
              </a:solidFill>
              <a:latin typeface="Arial" charset="0"/>
              <a:ea typeface="Lucida Grande" charset="0"/>
              <a:cs typeface="Lucida Grande" charset="0"/>
              <a:sym typeface="Arial" charset="0"/>
            </a:endParaRPr>
          </a:p>
          <a:p>
            <a:pPr algn="l" eaLnBrk="1" hangingPunct="1">
              <a:lnSpc>
                <a:spcPts val="3200"/>
              </a:lnSpc>
            </a:pPr>
            <a:endParaRPr lang="en-US" sz="2400" dirty="0">
              <a:solidFill>
                <a:schemeClr val="tx1"/>
              </a:solidFill>
              <a:latin typeface="Arial" charset="0"/>
              <a:ea typeface="Lucida Grande" charset="0"/>
              <a:cs typeface="Lucida Grande" charset="0"/>
              <a:sym typeface="Arial" charset="0"/>
            </a:endParaRPr>
          </a:p>
          <a:p>
            <a:pPr algn="l" eaLnBrk="1" hangingPunct="1">
              <a:lnSpc>
                <a:spcPts val="3200"/>
              </a:lnSpc>
            </a:pPr>
            <a:endParaRPr lang="en-US" sz="2400" dirty="0">
              <a:solidFill>
                <a:schemeClr val="tx1"/>
              </a:solidFill>
              <a:latin typeface="Arial" charset="0"/>
              <a:ea typeface="Lucida Grande" charset="0"/>
              <a:cs typeface="Lucida Grande" charset="0"/>
              <a:sym typeface="Arial" charset="0"/>
            </a:endParaRPr>
          </a:p>
          <a:p>
            <a:pPr algn="l" eaLnBrk="1" hangingPunct="1">
              <a:lnSpc>
                <a:spcPts val="1600"/>
              </a:lnSpc>
            </a:pPr>
            <a:r>
              <a:rPr lang="en-US" sz="2400" i="1" dirty="0" err="1">
                <a:solidFill>
                  <a:schemeClr val="tx1"/>
                </a:solidFill>
                <a:latin typeface="Arial" charset="0"/>
                <a:cs typeface="Arial" charset="0"/>
                <a:sym typeface="Arial" charset="0"/>
              </a:rPr>
              <a:t>fra</a:t>
            </a:r>
            <a:r>
              <a:rPr lang="en-US" sz="2400" i="1" dirty="0">
                <a:solidFill>
                  <a:schemeClr val="tx1"/>
                </a:solidFill>
                <a:latin typeface="Arial" charset="0"/>
                <a:cs typeface="Arial" charset="0"/>
                <a:sym typeface="Arial" charset="0"/>
              </a:rPr>
              <a:t> TV3s </a:t>
            </a:r>
            <a:r>
              <a:rPr lang="en-US" sz="2400" i="1" dirty="0" err="1">
                <a:solidFill>
                  <a:schemeClr val="tx1"/>
                </a:solidFill>
                <a:latin typeface="Arial" charset="0"/>
                <a:cs typeface="Arial" charset="0"/>
                <a:sym typeface="Arial" charset="0"/>
              </a:rPr>
              <a:t>nettsider</a:t>
            </a:r>
            <a:endParaRPr lang="en-US" sz="2400" i="1" dirty="0">
              <a:solidFill>
                <a:schemeClr val="tx1"/>
              </a:solidFill>
              <a:latin typeface="Arial" charset="0"/>
              <a:cs typeface="Arial" charset="0"/>
              <a:sym typeface="Arial" charset="0"/>
            </a:endParaRPr>
          </a:p>
          <a:p>
            <a:pPr algn="l" eaLnBrk="1" hangingPunct="1"/>
            <a:endParaRPr lang="nb-NO" sz="24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34818"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34819" name="Rectangle 3"/>
          <p:cNvSpPr>
            <a:spLocks/>
          </p:cNvSpPr>
          <p:nvPr/>
        </p:nvSpPr>
        <p:spPr bwMode="auto">
          <a:xfrm>
            <a:off x="3492500" y="711200"/>
            <a:ext cx="93853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lnSpc>
                <a:spcPts val="3200"/>
              </a:lnSpc>
            </a:pPr>
            <a:r>
              <a:rPr lang="en-US" sz="3600" b="1" u="sng">
                <a:solidFill>
                  <a:schemeClr val="tx1"/>
                </a:solidFill>
                <a:latin typeface="Arial" charset="0"/>
                <a:cs typeface="Arial" charset="0"/>
                <a:sym typeface="Arial" charset="0"/>
              </a:rPr>
              <a:t>Deltakernes tanker rundt Paradise Hotel:</a:t>
            </a:r>
            <a:endParaRPr lang="en-US" sz="3600" b="1">
              <a:solidFill>
                <a:schemeClr val="tx1"/>
              </a:solidFill>
              <a:latin typeface="Arial" charset="0"/>
              <a:ea typeface="Lucida Grande" charset="0"/>
              <a:cs typeface="Lucida Grande" charset="0"/>
              <a:sym typeface="Arial" charset="0"/>
            </a:endParaRPr>
          </a:p>
          <a:p>
            <a:pPr algn="l">
              <a:lnSpc>
                <a:spcPts val="3200"/>
              </a:lnSpc>
            </a:pPr>
            <a:endParaRPr lang="en-US" sz="3600" b="1">
              <a:solidFill>
                <a:schemeClr val="tx1"/>
              </a:solidFill>
              <a:latin typeface="Arial" charset="0"/>
              <a:ea typeface="Lucida Grande" charset="0"/>
              <a:cs typeface="Lucida Grande" charset="0"/>
              <a:sym typeface="Arial" charset="0"/>
            </a:endParaRPr>
          </a:p>
          <a:p>
            <a:pPr algn="r">
              <a:lnSpc>
                <a:spcPts val="3200"/>
              </a:lnSpc>
            </a:pPr>
            <a:endParaRPr lang="en-US" sz="2400" i="1">
              <a:solidFill>
                <a:schemeClr val="tx1"/>
              </a:solidFill>
              <a:latin typeface="Helvetica" charset="0"/>
              <a:cs typeface="Helvetica" charset="0"/>
              <a:sym typeface="Helvetica" charset="0"/>
            </a:endParaRPr>
          </a:p>
        </p:txBody>
      </p:sp>
      <p:pic>
        <p:nvPicPr>
          <p:cNvPr id="348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0288" y="2222500"/>
            <a:ext cx="8890000" cy="577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3558" name="Rektangel 1"/>
          <p:cNvSpPr>
            <a:spLocks noChangeArrowheads="1"/>
          </p:cNvSpPr>
          <p:nvPr/>
        </p:nvSpPr>
        <p:spPr bwMode="auto">
          <a:xfrm>
            <a:off x="4587875" y="8189913"/>
            <a:ext cx="65024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4400" dirty="0" err="1">
                <a:solidFill>
                  <a:schemeClr val="tx1"/>
                </a:solidFill>
                <a:latin typeface="Arial" charset="0"/>
                <a:cs typeface="Arial" charset="0"/>
                <a:sym typeface="Arial" charset="0"/>
              </a:rPr>
              <a:t>Deltakere</a:t>
            </a:r>
            <a:r>
              <a:rPr lang="en-US" sz="4400" dirty="0">
                <a:solidFill>
                  <a:schemeClr val="tx1"/>
                </a:solidFill>
                <a:latin typeface="Arial" charset="0"/>
                <a:cs typeface="Arial" charset="0"/>
                <a:sym typeface="Arial" charset="0"/>
              </a:rPr>
              <a:t> 2011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36866"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36867" name="Rectangle 3"/>
          <p:cNvSpPr>
            <a:spLocks/>
          </p:cNvSpPr>
          <p:nvPr/>
        </p:nvSpPr>
        <p:spPr bwMode="auto">
          <a:xfrm>
            <a:off x="3416300" y="1700213"/>
            <a:ext cx="88900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“Det jeg mener er bra for meg, det gjør jeg. Jeg er mitt eget forbilde”. </a:t>
            </a:r>
            <a:endParaRPr lang="en-US" sz="2800">
              <a:solidFill>
                <a:schemeClr val="tx1"/>
              </a:solidFill>
              <a:latin typeface="Arial" charset="0"/>
              <a:sym typeface="Arial" charset="0"/>
            </a:endParaRPr>
          </a:p>
          <a:p>
            <a:pPr algn="l"/>
            <a:endParaRPr lang="en-US" sz="2800">
              <a:solidFill>
                <a:schemeClr val="tx1"/>
              </a:solidFill>
              <a:latin typeface="Arial" charset="0"/>
              <a:sym typeface="Arial" charset="0"/>
            </a:endParaRPr>
          </a:p>
          <a:p>
            <a:pPr algn="l"/>
            <a:r>
              <a:rPr lang="en-US" sz="2800">
                <a:solidFill>
                  <a:schemeClr val="tx1"/>
                </a:solidFill>
                <a:latin typeface="Arial" charset="0"/>
                <a:sym typeface="Arial" charset="0"/>
              </a:rPr>
              <a:t>- Madeleine fra Kristiansand </a:t>
            </a:r>
          </a:p>
        </p:txBody>
      </p:sp>
      <p:pic>
        <p:nvPicPr>
          <p:cNvPr id="368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8700" y="2760663"/>
            <a:ext cx="3263900" cy="272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36869" name="Rectangle 5"/>
          <p:cNvSpPr>
            <a:spLocks/>
          </p:cNvSpPr>
          <p:nvPr/>
        </p:nvSpPr>
        <p:spPr bwMode="auto">
          <a:xfrm>
            <a:off x="5651500" y="6578600"/>
            <a:ext cx="8890000" cy="252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“Jeg har ikke satt meg noen grenser innenfor </a:t>
            </a:r>
            <a:br>
              <a:rPr lang="en-US" sz="2800" i="1">
                <a:solidFill>
                  <a:schemeClr val="tx1"/>
                </a:solidFill>
                <a:latin typeface="Arial" charset="0"/>
                <a:cs typeface="Arial" charset="0"/>
                <a:sym typeface="Arial" charset="0"/>
              </a:rPr>
            </a:br>
            <a:r>
              <a:rPr lang="en-US" sz="2800" i="1">
                <a:solidFill>
                  <a:schemeClr val="tx1"/>
                </a:solidFill>
                <a:latin typeface="Arial" charset="0"/>
                <a:cs typeface="Arial" charset="0"/>
                <a:sym typeface="Arial" charset="0"/>
              </a:rPr>
              <a:t>Paradise Hotel i det hele tatt”</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Kim fra Mo i Rana</a:t>
            </a:r>
          </a:p>
        </p:txBody>
      </p:sp>
      <p:pic>
        <p:nvPicPr>
          <p:cNvPr id="3687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4200" y="6223000"/>
            <a:ext cx="3438525"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36871" name="Rectangle 7"/>
          <p:cNvSpPr>
            <a:spLocks/>
          </p:cNvSpPr>
          <p:nvPr/>
        </p:nvSpPr>
        <p:spPr bwMode="auto">
          <a:xfrm>
            <a:off x="3517900" y="647700"/>
            <a:ext cx="48387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lnSpc>
                <a:spcPts val="1600"/>
              </a:lnSpc>
            </a:pPr>
            <a:r>
              <a:rPr lang="en-US" sz="3600" b="1">
                <a:solidFill>
                  <a:schemeClr val="tx1"/>
                </a:solidFill>
                <a:latin typeface="Arial" charset="0"/>
                <a:cs typeface="Arial" charset="0"/>
                <a:sym typeface="Arial" charset="0"/>
              </a:rPr>
              <a:t>Forholdet til seg selv:</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38914"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38915" name="Rectangle 3"/>
          <p:cNvSpPr>
            <a:spLocks/>
          </p:cNvSpPr>
          <p:nvPr/>
        </p:nvSpPr>
        <p:spPr bwMode="auto">
          <a:xfrm>
            <a:off x="3467100" y="1746250"/>
            <a:ext cx="88900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“...holder du tilbake så holder du tilbake en del av deg selv, og det er ikke vits.”</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Stian fra Stange/Oslo</a:t>
            </a:r>
          </a:p>
        </p:txBody>
      </p:sp>
      <p:sp>
        <p:nvSpPr>
          <p:cNvPr id="38916" name="Rectangle 4"/>
          <p:cNvSpPr>
            <a:spLocks/>
          </p:cNvSpPr>
          <p:nvPr/>
        </p:nvSpPr>
        <p:spPr bwMode="auto">
          <a:xfrm>
            <a:off x="5943600" y="6705600"/>
            <a:ext cx="8890000" cy="252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“Jeg hopper på flyet hvis jeg må det...</a:t>
            </a:r>
            <a:br>
              <a:rPr lang="en-US" sz="2800" i="1">
                <a:solidFill>
                  <a:schemeClr val="tx1"/>
                </a:solidFill>
                <a:latin typeface="Arial" charset="0"/>
                <a:cs typeface="Arial" charset="0"/>
                <a:sym typeface="Arial" charset="0"/>
              </a:rPr>
            </a:br>
            <a:r>
              <a:rPr lang="en-US" sz="2800" i="1">
                <a:solidFill>
                  <a:schemeClr val="tx1"/>
                </a:solidFill>
                <a:latin typeface="Arial" charset="0"/>
                <a:cs typeface="Arial" charset="0"/>
                <a:sym typeface="Arial" charset="0"/>
              </a:rPr>
              <a:t> jeg er redd for å gå glipp av ting.”</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Joachim fra Sandefjord</a:t>
            </a:r>
          </a:p>
        </p:txBody>
      </p:sp>
      <p:pic>
        <p:nvPicPr>
          <p:cNvPr id="3891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0900" y="2806700"/>
            <a:ext cx="3771900" cy="314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38918"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5800" y="6099175"/>
            <a:ext cx="3632200"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0962"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40963" name="Rectangle 3"/>
          <p:cNvSpPr>
            <a:spLocks/>
          </p:cNvSpPr>
          <p:nvPr/>
        </p:nvSpPr>
        <p:spPr bwMode="auto">
          <a:xfrm>
            <a:off x="3594100" y="1793875"/>
            <a:ext cx="88900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dirty="0">
                <a:solidFill>
                  <a:schemeClr val="tx1"/>
                </a:solidFill>
                <a:latin typeface="Arial" charset="0"/>
                <a:cs typeface="Arial" charset="0"/>
                <a:sym typeface="Arial" charset="0"/>
              </a:rPr>
              <a:t>“</a:t>
            </a:r>
            <a:r>
              <a:rPr lang="en-US" sz="2800" i="1" dirty="0" err="1">
                <a:solidFill>
                  <a:schemeClr val="tx1"/>
                </a:solidFill>
                <a:latin typeface="Arial" charset="0"/>
                <a:cs typeface="Arial" charset="0"/>
                <a:sym typeface="Arial" charset="0"/>
              </a:rPr>
              <a:t>Jeg</a:t>
            </a:r>
            <a:r>
              <a:rPr lang="en-US" sz="2800" i="1" dirty="0">
                <a:solidFill>
                  <a:schemeClr val="tx1"/>
                </a:solidFill>
                <a:latin typeface="Arial" charset="0"/>
                <a:cs typeface="Arial" charset="0"/>
                <a:sym typeface="Arial" charset="0"/>
              </a:rPr>
              <a:t> </a:t>
            </a:r>
            <a:r>
              <a:rPr lang="en-US" sz="2800" i="1" dirty="0" err="1">
                <a:solidFill>
                  <a:schemeClr val="tx1"/>
                </a:solidFill>
                <a:latin typeface="Arial" charset="0"/>
                <a:cs typeface="Arial" charset="0"/>
                <a:sym typeface="Arial" charset="0"/>
              </a:rPr>
              <a:t>er</a:t>
            </a:r>
            <a:r>
              <a:rPr lang="en-US" sz="2800" i="1" dirty="0">
                <a:solidFill>
                  <a:schemeClr val="tx1"/>
                </a:solidFill>
                <a:latin typeface="Arial" charset="0"/>
                <a:cs typeface="Arial" charset="0"/>
                <a:sym typeface="Arial" charset="0"/>
              </a:rPr>
              <a:t> med </a:t>
            </a:r>
            <a:r>
              <a:rPr lang="en-US" sz="2800" i="1" dirty="0" err="1">
                <a:solidFill>
                  <a:schemeClr val="tx1"/>
                </a:solidFill>
                <a:latin typeface="Arial" charset="0"/>
                <a:cs typeface="Arial" charset="0"/>
                <a:sym typeface="Arial" charset="0"/>
              </a:rPr>
              <a:t>på</a:t>
            </a:r>
            <a:r>
              <a:rPr lang="en-US" sz="2800" i="1" dirty="0">
                <a:solidFill>
                  <a:schemeClr val="tx1"/>
                </a:solidFill>
                <a:latin typeface="Arial" charset="0"/>
                <a:cs typeface="Arial" charset="0"/>
                <a:sym typeface="Arial" charset="0"/>
              </a:rPr>
              <a:t> Paradise Hotel </a:t>
            </a:r>
            <a:r>
              <a:rPr lang="en-US" sz="2800" i="1" dirty="0" err="1">
                <a:solidFill>
                  <a:schemeClr val="tx1"/>
                </a:solidFill>
                <a:latin typeface="Arial" charset="0"/>
                <a:cs typeface="Arial" charset="0"/>
                <a:sym typeface="Arial" charset="0"/>
              </a:rPr>
              <a:t>fordi</a:t>
            </a:r>
            <a:r>
              <a:rPr lang="en-US" sz="2800" i="1" dirty="0">
                <a:solidFill>
                  <a:schemeClr val="tx1"/>
                </a:solidFill>
                <a:latin typeface="Arial" charset="0"/>
                <a:cs typeface="Arial" charset="0"/>
                <a:sym typeface="Arial" charset="0"/>
              </a:rPr>
              <a:t> </a:t>
            </a:r>
            <a:r>
              <a:rPr lang="en-US" sz="2800" i="1" dirty="0" err="1">
                <a:solidFill>
                  <a:schemeClr val="tx1"/>
                </a:solidFill>
                <a:latin typeface="Arial" charset="0"/>
                <a:cs typeface="Arial" charset="0"/>
                <a:sym typeface="Arial" charset="0"/>
              </a:rPr>
              <a:t>jeg</a:t>
            </a:r>
            <a:r>
              <a:rPr lang="en-US" sz="2800" i="1" dirty="0">
                <a:solidFill>
                  <a:schemeClr val="tx1"/>
                </a:solidFill>
                <a:latin typeface="Arial" charset="0"/>
                <a:cs typeface="Arial" charset="0"/>
                <a:sym typeface="Arial" charset="0"/>
              </a:rPr>
              <a:t> </a:t>
            </a:r>
            <a:r>
              <a:rPr lang="en-US" sz="2800" i="1" dirty="0" err="1">
                <a:solidFill>
                  <a:schemeClr val="tx1"/>
                </a:solidFill>
                <a:latin typeface="Arial" charset="0"/>
                <a:cs typeface="Arial" charset="0"/>
                <a:sym typeface="Arial" charset="0"/>
              </a:rPr>
              <a:t>ønsker</a:t>
            </a:r>
            <a:r>
              <a:rPr lang="en-US" sz="2800" i="1" dirty="0">
                <a:solidFill>
                  <a:schemeClr val="tx1"/>
                </a:solidFill>
                <a:latin typeface="Arial" charset="0"/>
                <a:cs typeface="Arial" charset="0"/>
                <a:sym typeface="Arial" charset="0"/>
              </a:rPr>
              <a:t> mine ‘15 minutes </a:t>
            </a:r>
            <a:r>
              <a:rPr lang="en-US" sz="2800" i="1" dirty="0" smtClean="0">
                <a:solidFill>
                  <a:schemeClr val="tx1"/>
                </a:solidFill>
                <a:latin typeface="Arial" charset="0"/>
                <a:cs typeface="Arial" charset="0"/>
                <a:sym typeface="Arial" charset="0"/>
              </a:rPr>
              <a:t>of  fame.’”</a:t>
            </a:r>
          </a:p>
          <a:p>
            <a:pPr algn="l"/>
            <a:endParaRPr lang="en-US" sz="2800" i="1" dirty="0">
              <a:solidFill>
                <a:schemeClr val="tx1"/>
              </a:solidFill>
              <a:latin typeface="Arial" charset="0"/>
              <a:cs typeface="Arial" charset="0"/>
              <a:sym typeface="Arial" charset="0"/>
            </a:endParaRPr>
          </a:p>
          <a:p>
            <a:pPr algn="l"/>
            <a:r>
              <a:rPr lang="en-US" sz="2800" dirty="0">
                <a:solidFill>
                  <a:schemeClr val="tx1"/>
                </a:solidFill>
                <a:latin typeface="Arial" charset="0"/>
                <a:cs typeface="Arial" charset="0"/>
                <a:sym typeface="Arial" charset="0"/>
              </a:rPr>
              <a:t>- Heidi </a:t>
            </a:r>
            <a:r>
              <a:rPr lang="en-US" sz="2800" dirty="0" err="1">
                <a:solidFill>
                  <a:schemeClr val="tx1"/>
                </a:solidFill>
                <a:latin typeface="Arial" charset="0"/>
                <a:cs typeface="Arial" charset="0"/>
                <a:sym typeface="Arial" charset="0"/>
              </a:rPr>
              <a:t>fra</a:t>
            </a:r>
            <a:r>
              <a:rPr lang="en-US" sz="2800" dirty="0">
                <a:solidFill>
                  <a:schemeClr val="tx1"/>
                </a:solidFill>
                <a:latin typeface="Arial" charset="0"/>
                <a:cs typeface="Arial" charset="0"/>
                <a:sym typeface="Arial" charset="0"/>
              </a:rPr>
              <a:t> </a:t>
            </a:r>
            <a:r>
              <a:rPr lang="en-US" sz="2800" dirty="0" err="1">
                <a:solidFill>
                  <a:schemeClr val="tx1"/>
                </a:solidFill>
                <a:latin typeface="Arial" charset="0"/>
                <a:cs typeface="Arial" charset="0"/>
                <a:sym typeface="Arial" charset="0"/>
              </a:rPr>
              <a:t>Råde</a:t>
            </a:r>
            <a:endParaRPr lang="en-US" sz="2800" dirty="0">
              <a:solidFill>
                <a:schemeClr val="tx1"/>
              </a:solidFill>
              <a:latin typeface="Arial" charset="0"/>
              <a:cs typeface="Arial" charset="0"/>
              <a:sym typeface="Arial" charset="0"/>
            </a:endParaRPr>
          </a:p>
        </p:txBody>
      </p:sp>
      <p:pic>
        <p:nvPicPr>
          <p:cNvPr id="4096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2854325"/>
            <a:ext cx="3594100" cy="300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3010"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43011" name="Rectangle 3"/>
          <p:cNvSpPr>
            <a:spLocks/>
          </p:cNvSpPr>
          <p:nvPr/>
        </p:nvSpPr>
        <p:spPr bwMode="auto">
          <a:xfrm>
            <a:off x="3403600" y="1911350"/>
            <a:ext cx="88900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“Paradise Hotel tror jeg blir en bra drikkeplass og et sted for å ha det artig.”</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Kim fra Mo i Rana</a:t>
            </a:r>
          </a:p>
        </p:txBody>
      </p:sp>
      <p:sp>
        <p:nvSpPr>
          <p:cNvPr id="43012" name="Rectangle 4"/>
          <p:cNvSpPr>
            <a:spLocks/>
          </p:cNvSpPr>
          <p:nvPr/>
        </p:nvSpPr>
        <p:spPr bwMode="auto">
          <a:xfrm>
            <a:off x="6477000" y="6997700"/>
            <a:ext cx="8890000" cy="252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“På det sosiale var vi guttene 110% </a:t>
            </a:r>
            <a:br>
              <a:rPr lang="en-US" sz="2800" i="1">
                <a:solidFill>
                  <a:schemeClr val="tx1"/>
                </a:solidFill>
                <a:latin typeface="Arial" charset="0"/>
                <a:cs typeface="Arial" charset="0"/>
                <a:sym typeface="Arial" charset="0"/>
              </a:rPr>
            </a:br>
            <a:r>
              <a:rPr lang="en-US" sz="2800" i="1">
                <a:solidFill>
                  <a:schemeClr val="tx1"/>
                </a:solidFill>
                <a:latin typeface="Arial" charset="0"/>
                <a:cs typeface="Arial" charset="0"/>
                <a:sym typeface="Arial" charset="0"/>
              </a:rPr>
              <a:t> på samme nivå”</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Stephan fra Ålesund</a:t>
            </a:r>
          </a:p>
        </p:txBody>
      </p:sp>
      <p:sp>
        <p:nvSpPr>
          <p:cNvPr id="43013" name="Rectangle 5"/>
          <p:cNvSpPr>
            <a:spLocks/>
          </p:cNvSpPr>
          <p:nvPr/>
        </p:nvSpPr>
        <p:spPr bwMode="auto">
          <a:xfrm>
            <a:off x="3454400" y="647700"/>
            <a:ext cx="45339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lnSpc>
                <a:spcPts val="1600"/>
              </a:lnSpc>
            </a:pPr>
            <a:r>
              <a:rPr lang="en-US" sz="3600" b="1">
                <a:solidFill>
                  <a:schemeClr val="tx1"/>
                </a:solidFill>
                <a:latin typeface="Arial" charset="0"/>
                <a:cs typeface="Arial" charset="0"/>
                <a:sym typeface="Arial" charset="0"/>
              </a:rPr>
              <a:t>Forholdet til venner:</a:t>
            </a:r>
          </a:p>
        </p:txBody>
      </p:sp>
      <p:pic>
        <p:nvPicPr>
          <p:cNvPr id="4301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8400" y="2971800"/>
            <a:ext cx="3438525"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4301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92300" y="6184900"/>
            <a:ext cx="3771900" cy="314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5058"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45059" name="Rectangle 3"/>
          <p:cNvSpPr>
            <a:spLocks/>
          </p:cNvSpPr>
          <p:nvPr/>
        </p:nvSpPr>
        <p:spPr bwMode="auto">
          <a:xfrm>
            <a:off x="3403600" y="2120900"/>
            <a:ext cx="88900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“...alltid spennende å prate med ei jente på en flørtete måte”</a:t>
            </a:r>
          </a:p>
          <a:p>
            <a:pPr algn="l"/>
            <a:r>
              <a:rPr lang="en-US" sz="2800" i="1">
                <a:solidFill>
                  <a:schemeClr val="tx1"/>
                </a:solidFill>
                <a:latin typeface="Arial" charset="0"/>
                <a:cs typeface="Arial" charset="0"/>
                <a:sym typeface="Arial" charset="0"/>
              </a:rPr>
              <a:t/>
            </a:r>
            <a:br>
              <a:rPr lang="en-US" sz="2800" i="1">
                <a:solidFill>
                  <a:schemeClr val="tx1"/>
                </a:solidFill>
                <a:latin typeface="Arial" charset="0"/>
                <a:cs typeface="Arial" charset="0"/>
                <a:sym typeface="Arial" charset="0"/>
              </a:rPr>
            </a:br>
            <a:r>
              <a:rPr lang="en-US" sz="2800">
                <a:solidFill>
                  <a:schemeClr val="tx1"/>
                </a:solidFill>
                <a:latin typeface="Arial" charset="0"/>
                <a:cs typeface="Arial" charset="0"/>
                <a:sym typeface="Arial" charset="0"/>
              </a:rPr>
              <a:t>- Niclas fra Oslo</a:t>
            </a:r>
          </a:p>
        </p:txBody>
      </p:sp>
      <p:sp>
        <p:nvSpPr>
          <p:cNvPr id="45060" name="Rectangle 4"/>
          <p:cNvSpPr>
            <a:spLocks/>
          </p:cNvSpPr>
          <p:nvPr/>
        </p:nvSpPr>
        <p:spPr bwMode="auto">
          <a:xfrm>
            <a:off x="6477000" y="7200900"/>
            <a:ext cx="88900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“Nye folk har ny energi å gi deg”</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Stian fra Stange/Oslo</a:t>
            </a:r>
          </a:p>
        </p:txBody>
      </p:sp>
      <p:pic>
        <p:nvPicPr>
          <p:cNvPr id="4506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64600" y="3225800"/>
            <a:ext cx="3530600" cy="294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4506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55800" y="6216650"/>
            <a:ext cx="3657600" cy="305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7106"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47107" name="Rectangle 3"/>
          <p:cNvSpPr>
            <a:spLocks/>
          </p:cNvSpPr>
          <p:nvPr/>
        </p:nvSpPr>
        <p:spPr bwMode="auto">
          <a:xfrm>
            <a:off x="3403600" y="2120900"/>
            <a:ext cx="88900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“Jeg skal prøve å bli godt likt av alle sammen og etterpå skal jeg dolke dem i ryggen.”</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Maren fra Oslo</a:t>
            </a:r>
          </a:p>
        </p:txBody>
      </p:sp>
      <p:pic>
        <p:nvPicPr>
          <p:cNvPr id="471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50300" y="2995613"/>
            <a:ext cx="3378200"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49154"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49155" name="Rectangle 3"/>
          <p:cNvSpPr>
            <a:spLocks/>
          </p:cNvSpPr>
          <p:nvPr/>
        </p:nvSpPr>
        <p:spPr bwMode="auto">
          <a:xfrm>
            <a:off x="3403600" y="2152650"/>
            <a:ext cx="8890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“...og når pengene er vekk kan jeg tjene litt mer penger”</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Nora fra Dalen</a:t>
            </a:r>
          </a:p>
        </p:txBody>
      </p:sp>
      <p:sp>
        <p:nvSpPr>
          <p:cNvPr id="49156" name="Rectangle 4"/>
          <p:cNvSpPr>
            <a:spLocks/>
          </p:cNvSpPr>
          <p:nvPr/>
        </p:nvSpPr>
        <p:spPr bwMode="auto">
          <a:xfrm>
            <a:off x="6477000" y="7200900"/>
            <a:ext cx="8890000" cy="212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“Jeg er tidsoptimist…”</a:t>
            </a:r>
          </a:p>
          <a:p>
            <a:pPr algn="l"/>
            <a:r>
              <a:rPr lang="en-US" sz="2800" i="1">
                <a:solidFill>
                  <a:schemeClr val="tx1"/>
                </a:solidFill>
                <a:latin typeface="Arial" charset="0"/>
                <a:cs typeface="Arial" charset="0"/>
                <a:sym typeface="Arial" charset="0"/>
              </a:rPr>
              <a:t> </a:t>
            </a:r>
          </a:p>
          <a:p>
            <a:pPr algn="l"/>
            <a:r>
              <a:rPr lang="en-US" sz="2800">
                <a:solidFill>
                  <a:schemeClr val="tx1"/>
                </a:solidFill>
                <a:latin typeface="Arial" charset="0"/>
                <a:cs typeface="Arial" charset="0"/>
                <a:sym typeface="Arial" charset="0"/>
              </a:rPr>
              <a:t>- Mikael fra Sverige</a:t>
            </a:r>
          </a:p>
        </p:txBody>
      </p:sp>
      <p:sp>
        <p:nvSpPr>
          <p:cNvPr id="49157" name="Rectangle 5"/>
          <p:cNvSpPr>
            <a:spLocks/>
          </p:cNvSpPr>
          <p:nvPr/>
        </p:nvSpPr>
        <p:spPr bwMode="auto">
          <a:xfrm>
            <a:off x="3454400" y="647700"/>
            <a:ext cx="6640513"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lnSpc>
                <a:spcPts val="1600"/>
              </a:lnSpc>
            </a:pPr>
            <a:r>
              <a:rPr lang="en-US" sz="3600" b="1">
                <a:solidFill>
                  <a:schemeClr val="tx1"/>
                </a:solidFill>
                <a:latin typeface="Arial" charset="0"/>
                <a:cs typeface="Arial" charset="0"/>
                <a:sym typeface="Arial" charset="0"/>
              </a:rPr>
              <a:t>Forholdet til samfunnet rundt:</a:t>
            </a:r>
          </a:p>
        </p:txBody>
      </p:sp>
      <p:pic>
        <p:nvPicPr>
          <p:cNvPr id="4915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3900" y="3009900"/>
            <a:ext cx="3492500" cy="291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49159"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70100" y="6477000"/>
            <a:ext cx="3352800" cy="279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1202"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51203" name="Rectangle 3"/>
          <p:cNvSpPr>
            <a:spLocks/>
          </p:cNvSpPr>
          <p:nvPr/>
        </p:nvSpPr>
        <p:spPr bwMode="auto">
          <a:xfrm>
            <a:off x="3403600" y="2138363"/>
            <a:ext cx="88900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“Da hadde jeg reist til Vegas og bodd der og spilt poker”</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Maren fra Oslo</a:t>
            </a:r>
          </a:p>
        </p:txBody>
      </p:sp>
      <p:sp>
        <p:nvSpPr>
          <p:cNvPr id="51204" name="Rectangle 4"/>
          <p:cNvSpPr>
            <a:spLocks/>
          </p:cNvSpPr>
          <p:nvPr/>
        </p:nvSpPr>
        <p:spPr bwMode="auto">
          <a:xfrm>
            <a:off x="5892800" y="6845300"/>
            <a:ext cx="889000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2800" i="1">
                <a:solidFill>
                  <a:schemeClr val="tx1"/>
                </a:solidFill>
                <a:latin typeface="Arial" charset="0"/>
                <a:cs typeface="Arial" charset="0"/>
                <a:sym typeface="Arial" charset="0"/>
              </a:rPr>
              <a:t>“Jeg er litt usikker på hva jeg skal bruke </a:t>
            </a:r>
            <a:br>
              <a:rPr lang="en-US" sz="2800" i="1">
                <a:solidFill>
                  <a:schemeClr val="tx1"/>
                </a:solidFill>
                <a:latin typeface="Arial" charset="0"/>
                <a:cs typeface="Arial" charset="0"/>
                <a:sym typeface="Arial" charset="0"/>
              </a:rPr>
            </a:br>
            <a:r>
              <a:rPr lang="en-US" sz="2800" i="1">
                <a:solidFill>
                  <a:schemeClr val="tx1"/>
                </a:solidFill>
                <a:latin typeface="Arial" charset="0"/>
                <a:cs typeface="Arial" charset="0"/>
                <a:sym typeface="Arial" charset="0"/>
              </a:rPr>
              <a:t> pengene på, men en liten ‘slant’ skal vi da </a:t>
            </a:r>
            <a:br>
              <a:rPr lang="en-US" sz="2800" i="1">
                <a:solidFill>
                  <a:schemeClr val="tx1"/>
                </a:solidFill>
                <a:latin typeface="Arial" charset="0"/>
                <a:cs typeface="Arial" charset="0"/>
                <a:sym typeface="Arial" charset="0"/>
              </a:rPr>
            </a:br>
            <a:r>
              <a:rPr lang="en-US" sz="2800" i="1">
                <a:solidFill>
                  <a:schemeClr val="tx1"/>
                </a:solidFill>
                <a:latin typeface="Arial" charset="0"/>
                <a:cs typeface="Arial" charset="0"/>
                <a:sym typeface="Arial" charset="0"/>
              </a:rPr>
              <a:t> gi til Haiti-ofrene”</a:t>
            </a:r>
          </a:p>
          <a:p>
            <a:pPr algn="l"/>
            <a:endParaRPr lang="en-US" sz="2800">
              <a:solidFill>
                <a:schemeClr val="tx1"/>
              </a:solidFill>
              <a:latin typeface="Arial" charset="0"/>
              <a:cs typeface="Arial" charset="0"/>
              <a:sym typeface="Arial" charset="0"/>
            </a:endParaRPr>
          </a:p>
          <a:p>
            <a:pPr algn="l"/>
            <a:r>
              <a:rPr lang="en-US" sz="2800">
                <a:solidFill>
                  <a:schemeClr val="tx1"/>
                </a:solidFill>
                <a:latin typeface="Arial" charset="0"/>
                <a:cs typeface="Arial" charset="0"/>
                <a:sym typeface="Arial" charset="0"/>
              </a:rPr>
              <a:t>- Carl fra Sandvika (fjorårets vinner)</a:t>
            </a:r>
          </a:p>
        </p:txBody>
      </p:sp>
      <p:pic>
        <p:nvPicPr>
          <p:cNvPr id="5120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50300" y="2995613"/>
            <a:ext cx="3378200" cy="2820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pic>
        <p:nvPicPr>
          <p:cNvPr id="5120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16100" y="6450013"/>
            <a:ext cx="3581400" cy="292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3250"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53251" name="Rectangle 3"/>
          <p:cNvSpPr>
            <a:spLocks/>
          </p:cNvSpPr>
          <p:nvPr/>
        </p:nvSpPr>
        <p:spPr bwMode="auto">
          <a:xfrm>
            <a:off x="3454400" y="647700"/>
            <a:ext cx="4052888"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lnSpc>
                <a:spcPts val="1600"/>
              </a:lnSpc>
            </a:pPr>
            <a:r>
              <a:rPr lang="en-US" sz="3600" b="1">
                <a:solidFill>
                  <a:schemeClr val="tx1"/>
                </a:solidFill>
                <a:latin typeface="Arial" charset="0"/>
                <a:cs typeface="Arial" charset="0"/>
                <a:sym typeface="Arial" charset="0"/>
              </a:rPr>
              <a:t>Samtalespørsmål:</a:t>
            </a:r>
          </a:p>
        </p:txBody>
      </p:sp>
      <p:sp>
        <p:nvSpPr>
          <p:cNvPr id="53252" name="Rectangle 4"/>
          <p:cNvSpPr>
            <a:spLocks/>
          </p:cNvSpPr>
          <p:nvPr/>
        </p:nvSpPr>
        <p:spPr bwMode="auto">
          <a:xfrm>
            <a:off x="3492500" y="1708150"/>
            <a:ext cx="9398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dirty="0">
                <a:solidFill>
                  <a:schemeClr val="tx1"/>
                </a:solidFill>
                <a:latin typeface="Arial" charset="0"/>
                <a:cs typeface="Arial" charset="0"/>
                <a:sym typeface="Arial" charset="0"/>
              </a:rPr>
              <a:t>1. </a:t>
            </a:r>
            <a:r>
              <a:rPr lang="en-US" sz="3000" dirty="0" err="1">
                <a:solidFill>
                  <a:schemeClr val="tx1"/>
                </a:solidFill>
                <a:latin typeface="Arial" charset="0"/>
                <a:cs typeface="Arial" charset="0"/>
                <a:sym typeface="Arial" charset="0"/>
              </a:rPr>
              <a:t>Hva</a:t>
            </a:r>
            <a:r>
              <a:rPr lang="en-US" sz="3000" dirty="0">
                <a:solidFill>
                  <a:schemeClr val="tx1"/>
                </a:solidFill>
                <a:latin typeface="Arial" charset="0"/>
                <a:cs typeface="Arial" charset="0"/>
                <a:sym typeface="Arial" charset="0"/>
              </a:rPr>
              <a:t> </a:t>
            </a:r>
            <a:r>
              <a:rPr lang="en-US" sz="3000" dirty="0" err="1">
                <a:solidFill>
                  <a:schemeClr val="tx1"/>
                </a:solidFill>
                <a:latin typeface="Arial" charset="0"/>
                <a:cs typeface="Arial" charset="0"/>
                <a:sym typeface="Arial" charset="0"/>
              </a:rPr>
              <a:t>synes</a:t>
            </a:r>
            <a:r>
              <a:rPr lang="en-US" sz="3000" dirty="0">
                <a:solidFill>
                  <a:schemeClr val="tx1"/>
                </a:solidFill>
                <a:latin typeface="Arial" charset="0"/>
                <a:cs typeface="Arial" charset="0"/>
                <a:sym typeface="Arial" charset="0"/>
              </a:rPr>
              <a:t> du </a:t>
            </a:r>
            <a:r>
              <a:rPr lang="en-US" sz="3000" dirty="0" err="1">
                <a:solidFill>
                  <a:schemeClr val="tx1"/>
                </a:solidFill>
                <a:latin typeface="Arial" charset="0"/>
                <a:cs typeface="Arial" charset="0"/>
                <a:sym typeface="Arial" charset="0"/>
              </a:rPr>
              <a:t>om</a:t>
            </a:r>
            <a:r>
              <a:rPr lang="en-US" sz="3000" dirty="0">
                <a:solidFill>
                  <a:schemeClr val="tx1"/>
                </a:solidFill>
                <a:latin typeface="Arial" charset="0"/>
                <a:cs typeface="Arial" charset="0"/>
                <a:sym typeface="Arial" charset="0"/>
              </a:rPr>
              <a:t> </a:t>
            </a:r>
            <a:r>
              <a:rPr lang="en-US" sz="3000" dirty="0" err="1" smtClean="0">
                <a:solidFill>
                  <a:schemeClr val="tx1"/>
                </a:solidFill>
                <a:latin typeface="Arial" charset="0"/>
                <a:cs typeface="Arial" charset="0"/>
                <a:sym typeface="Arial" charset="0"/>
              </a:rPr>
              <a:t>programkonseptet</a:t>
            </a:r>
            <a:r>
              <a:rPr lang="en-US" sz="3000" dirty="0" smtClean="0">
                <a:solidFill>
                  <a:schemeClr val="tx1"/>
                </a:solidFill>
                <a:latin typeface="Arial" charset="0"/>
                <a:cs typeface="Arial" charset="0"/>
                <a:sym typeface="Arial" charset="0"/>
              </a:rPr>
              <a:t> </a:t>
            </a:r>
            <a:r>
              <a:rPr lang="en-US" sz="3000" dirty="0" err="1">
                <a:solidFill>
                  <a:schemeClr val="tx1"/>
                </a:solidFill>
                <a:latin typeface="Arial" charset="0"/>
                <a:cs typeface="Arial" charset="0"/>
                <a:sym typeface="Arial" charset="0"/>
              </a:rPr>
              <a:t>til</a:t>
            </a:r>
            <a:r>
              <a:rPr lang="en-US" sz="3000" dirty="0">
                <a:solidFill>
                  <a:schemeClr val="tx1"/>
                </a:solidFill>
                <a:latin typeface="Arial" charset="0"/>
                <a:cs typeface="Arial" charset="0"/>
                <a:sym typeface="Arial" charset="0"/>
              </a:rPr>
              <a:t> </a:t>
            </a:r>
            <a:r>
              <a:rPr lang="en-US" sz="3000" i="1" dirty="0">
                <a:solidFill>
                  <a:schemeClr val="tx1"/>
                </a:solidFill>
                <a:latin typeface="Arial" charset="0"/>
                <a:cs typeface="Arial" charset="0"/>
                <a:sym typeface="Arial" charset="0"/>
              </a:rPr>
              <a:t>Paradise </a:t>
            </a:r>
            <a:br>
              <a:rPr lang="en-US" sz="3000" i="1" dirty="0">
                <a:solidFill>
                  <a:schemeClr val="tx1"/>
                </a:solidFill>
                <a:latin typeface="Arial" charset="0"/>
                <a:cs typeface="Arial" charset="0"/>
                <a:sym typeface="Arial" charset="0"/>
              </a:rPr>
            </a:br>
            <a:r>
              <a:rPr lang="en-US" sz="3000" i="1" dirty="0">
                <a:solidFill>
                  <a:schemeClr val="tx1"/>
                </a:solidFill>
                <a:latin typeface="Arial" charset="0"/>
                <a:cs typeface="Arial" charset="0"/>
                <a:sym typeface="Arial" charset="0"/>
              </a:rPr>
              <a:t>    Hotel</a:t>
            </a:r>
            <a:r>
              <a:rPr lang="en-US" sz="3000" dirty="0">
                <a:solidFill>
                  <a:schemeClr val="tx1"/>
                </a:solidFill>
                <a:latin typeface="Arial" charset="0"/>
                <a:cs typeface="Arial" charset="0"/>
                <a:sym typeface="Arial" charset="0"/>
              </a:rPr>
              <a:t>, </a:t>
            </a:r>
            <a:r>
              <a:rPr lang="en-US" sz="3000" dirty="0" err="1">
                <a:solidFill>
                  <a:schemeClr val="tx1"/>
                </a:solidFill>
                <a:latin typeface="Arial" charset="0"/>
                <a:cs typeface="Arial" charset="0"/>
                <a:sym typeface="Arial" charset="0"/>
              </a:rPr>
              <a:t>og</a:t>
            </a:r>
            <a:r>
              <a:rPr lang="en-US" sz="3000" dirty="0">
                <a:solidFill>
                  <a:schemeClr val="tx1"/>
                </a:solidFill>
                <a:latin typeface="Arial" charset="0"/>
                <a:cs typeface="Arial" charset="0"/>
                <a:sym typeface="Arial" charset="0"/>
              </a:rPr>
              <a:t> </a:t>
            </a:r>
            <a:r>
              <a:rPr lang="en-US" sz="3000" dirty="0" err="1">
                <a:solidFill>
                  <a:schemeClr val="tx1"/>
                </a:solidFill>
                <a:latin typeface="Arial" charset="0"/>
                <a:cs typeface="Arial" charset="0"/>
                <a:sym typeface="Arial" charset="0"/>
              </a:rPr>
              <a:t>hvorfor</a:t>
            </a:r>
            <a:r>
              <a:rPr lang="en-US" sz="3000" dirty="0">
                <a:solidFill>
                  <a:schemeClr val="tx1"/>
                </a:solidFill>
                <a:latin typeface="Arial" charset="0"/>
                <a:cs typeface="Arial" charset="0"/>
                <a:sym typeface="Arial" charset="0"/>
              </a:rPr>
              <a:t>?</a:t>
            </a:r>
          </a:p>
        </p:txBody>
      </p:sp>
      <p:sp>
        <p:nvSpPr>
          <p:cNvPr id="53253" name="Rectangle 5"/>
          <p:cNvSpPr>
            <a:spLocks/>
          </p:cNvSpPr>
          <p:nvPr/>
        </p:nvSpPr>
        <p:spPr bwMode="auto">
          <a:xfrm>
            <a:off x="3492500" y="2817813"/>
            <a:ext cx="939800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2. </a:t>
            </a:r>
            <a:r>
              <a:rPr lang="en-US" sz="3000" i="1">
                <a:solidFill>
                  <a:schemeClr val="tx1"/>
                </a:solidFill>
                <a:latin typeface="Arial" charset="0"/>
                <a:cs typeface="Arial" charset="0"/>
                <a:sym typeface="Arial" charset="0"/>
              </a:rPr>
              <a:t>Paradise Hotel </a:t>
            </a:r>
            <a:r>
              <a:rPr lang="en-US" sz="3000">
                <a:solidFill>
                  <a:schemeClr val="tx1"/>
                </a:solidFill>
                <a:latin typeface="Arial" charset="0"/>
                <a:cs typeface="Arial" charset="0"/>
                <a:sym typeface="Arial" charset="0"/>
              </a:rPr>
              <a:t>har hatt et snitt på rundt 240.000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seere hver sesong det har gått på TV3. Hvorfor tror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du så mange har fulgt med på serien?</a:t>
            </a:r>
            <a:endParaRPr lang="en-US">
              <a:solidFill>
                <a:schemeClr val="tx1"/>
              </a:solidFill>
              <a:latin typeface="Arial" charset="0"/>
              <a:cs typeface="Arial" charset="0"/>
              <a:sym typeface="Arial" charset="0"/>
            </a:endParaRPr>
          </a:p>
        </p:txBody>
      </p:sp>
      <p:sp>
        <p:nvSpPr>
          <p:cNvPr id="53254" name="Rectangle 6"/>
          <p:cNvSpPr>
            <a:spLocks/>
          </p:cNvSpPr>
          <p:nvPr/>
        </p:nvSpPr>
        <p:spPr bwMode="auto">
          <a:xfrm>
            <a:off x="3506788" y="4945063"/>
            <a:ext cx="9398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3. Hva tror du motiverer deltakerne til å melde seg på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a:t>
            </a:r>
            <a:r>
              <a:rPr lang="en-US" sz="3000" i="1">
                <a:solidFill>
                  <a:schemeClr val="tx1"/>
                </a:solidFill>
                <a:latin typeface="Arial" charset="0"/>
                <a:cs typeface="Arial" charset="0"/>
                <a:sym typeface="Arial" charset="0"/>
              </a:rPr>
              <a:t>Paradise Hotel?</a:t>
            </a:r>
            <a:endParaRPr lang="en-US" i="1">
              <a:solidFill>
                <a:schemeClr val="tx1"/>
              </a:solidFill>
              <a:latin typeface="Arial" charset="0"/>
              <a:cs typeface="Arial" charset="0"/>
              <a:sym typeface="Arial" charset="0"/>
            </a:endParaRPr>
          </a:p>
        </p:txBody>
      </p:sp>
      <p:sp>
        <p:nvSpPr>
          <p:cNvPr id="53255" name="Rectangle 7"/>
          <p:cNvSpPr>
            <a:spLocks/>
          </p:cNvSpPr>
          <p:nvPr/>
        </p:nvSpPr>
        <p:spPr bwMode="auto">
          <a:xfrm>
            <a:off x="3492500" y="6605588"/>
            <a:ext cx="9398000"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4. Joachim sier at han har blitt med på </a:t>
            </a:r>
            <a:r>
              <a:rPr lang="en-US" sz="3000" i="1">
                <a:solidFill>
                  <a:schemeClr val="tx1"/>
                </a:solidFill>
                <a:latin typeface="Arial" charset="0"/>
                <a:cs typeface="Arial" charset="0"/>
                <a:sym typeface="Arial" charset="0"/>
              </a:rPr>
              <a:t>Paradise Hotel </a:t>
            </a:r>
            <a:r>
              <a:rPr lang="en-US" sz="3000">
                <a:solidFill>
                  <a:schemeClr val="tx1"/>
                </a:solidFill>
                <a:latin typeface="Arial" charset="0"/>
                <a:cs typeface="Arial" charset="0"/>
                <a:sym typeface="Arial" charset="0"/>
              </a:rP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fordi han “ikke vil gå glipp av noe i livet”. Hva tror du</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han føler at han ville gått glipp av hvis han ble med i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programmet?</a:t>
            </a:r>
            <a:endParaRPr lang="en-US">
              <a:solidFill>
                <a:schemeClr val="tx1"/>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8434"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18435" name="Rectangle 3"/>
          <p:cNvSpPr>
            <a:spLocks/>
          </p:cNvSpPr>
          <p:nvPr/>
        </p:nvSpPr>
        <p:spPr bwMode="auto">
          <a:xfrm>
            <a:off x="3797300" y="419100"/>
            <a:ext cx="50673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lnSpc>
                <a:spcPts val="3200"/>
              </a:lnSpc>
            </a:pPr>
            <a:r>
              <a:rPr lang="en-US" sz="3600" b="1" u="sng">
                <a:solidFill>
                  <a:schemeClr val="tx1"/>
                </a:solidFill>
                <a:latin typeface="Arial" charset="0"/>
                <a:cs typeface="Arial" charset="0"/>
                <a:sym typeface="Arial" charset="0"/>
              </a:rPr>
              <a:t>Statistikker:</a:t>
            </a:r>
          </a:p>
        </p:txBody>
      </p:sp>
      <p:sp>
        <p:nvSpPr>
          <p:cNvPr id="18436" name="Rectangle 4"/>
          <p:cNvSpPr>
            <a:spLocks/>
          </p:cNvSpPr>
          <p:nvPr/>
        </p:nvSpPr>
        <p:spPr bwMode="auto">
          <a:xfrm>
            <a:off x="3695700" y="1473200"/>
            <a:ext cx="9613900" cy="488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600">
                <a:solidFill>
                  <a:schemeClr val="tx1"/>
                </a:solidFill>
                <a:latin typeface="Arial" charset="0"/>
                <a:cs typeface="Arial" charset="0"/>
                <a:sym typeface="Arial" charset="0"/>
              </a:rPr>
              <a:t>- første sesong i 2009 </a:t>
            </a:r>
          </a:p>
          <a:p>
            <a:pPr algn="l"/>
            <a:endParaRPr lang="en-US" sz="3600">
              <a:solidFill>
                <a:schemeClr val="tx1"/>
              </a:solidFill>
              <a:latin typeface="Arial" charset="0"/>
              <a:cs typeface="Arial" charset="0"/>
              <a:sym typeface="Arial" charset="0"/>
            </a:endParaRPr>
          </a:p>
          <a:p>
            <a:pPr algn="l"/>
            <a:r>
              <a:rPr lang="en-US" sz="3600">
                <a:solidFill>
                  <a:schemeClr val="tx1"/>
                </a:solidFill>
                <a:latin typeface="Arial" charset="0"/>
                <a:cs typeface="Arial" charset="0"/>
                <a:sym typeface="Arial" charset="0"/>
              </a:rPr>
              <a:t>- gjennomsnittlig seertall på nesten 250 000 </a:t>
            </a:r>
            <a:br>
              <a:rPr lang="en-US" sz="3600">
                <a:solidFill>
                  <a:schemeClr val="tx1"/>
                </a:solidFill>
                <a:latin typeface="Arial" charset="0"/>
                <a:cs typeface="Arial" charset="0"/>
                <a:sym typeface="Arial" charset="0"/>
              </a:rPr>
            </a:br>
            <a:r>
              <a:rPr lang="en-US" sz="3600">
                <a:solidFill>
                  <a:schemeClr val="tx1"/>
                </a:solidFill>
                <a:latin typeface="Arial" charset="0"/>
                <a:cs typeface="Arial" charset="0"/>
                <a:sym typeface="Arial" charset="0"/>
              </a:rPr>
              <a:t>  fra 12 år og oppover  </a:t>
            </a:r>
          </a:p>
          <a:p>
            <a:pPr algn="l"/>
            <a:endParaRPr lang="en-US" sz="3600">
              <a:solidFill>
                <a:schemeClr val="tx1"/>
              </a:solidFill>
              <a:latin typeface="Arial" charset="0"/>
              <a:cs typeface="Arial" charset="0"/>
              <a:sym typeface="Arial" charset="0"/>
            </a:endParaRPr>
          </a:p>
          <a:p>
            <a:pPr algn="l"/>
            <a:r>
              <a:rPr lang="en-US" sz="3600">
                <a:solidFill>
                  <a:schemeClr val="tx1"/>
                </a:solidFill>
                <a:latin typeface="Arial" charset="0"/>
                <a:cs typeface="Arial" charset="0"/>
                <a:sym typeface="Arial" charset="0"/>
              </a:rPr>
              <a:t>- 129 003 følgere på Facebook</a:t>
            </a:r>
          </a:p>
          <a:p>
            <a:pPr algn="l"/>
            <a:endParaRPr lang="en-US" sz="3600">
              <a:solidFill>
                <a:schemeClr val="tx1"/>
              </a:solidFill>
              <a:latin typeface="Arial" charset="0"/>
              <a:cs typeface="Arial" charset="0"/>
              <a:sym typeface="Arial" charset="0"/>
            </a:endParaRPr>
          </a:p>
          <a:p>
            <a:pPr algn="l"/>
            <a:r>
              <a:rPr lang="en-US" sz="3600">
                <a:solidFill>
                  <a:schemeClr val="tx1"/>
                </a:solidFill>
                <a:latin typeface="Arial" charset="0"/>
                <a:cs typeface="Arial" charset="0"/>
                <a:sym typeface="Arial" charset="0"/>
              </a:rPr>
              <a:t>- egne “kommentarprogram” til episodene </a:t>
            </a:r>
            <a:br>
              <a:rPr lang="en-US" sz="3600">
                <a:solidFill>
                  <a:schemeClr val="tx1"/>
                </a:solidFill>
                <a:latin typeface="Arial" charset="0"/>
                <a:cs typeface="Arial" charset="0"/>
                <a:sym typeface="Arial" charset="0"/>
              </a:rPr>
            </a:br>
            <a:r>
              <a:rPr lang="en-US" sz="3600">
                <a:solidFill>
                  <a:schemeClr val="tx1"/>
                </a:solidFill>
                <a:latin typeface="Arial" charset="0"/>
                <a:cs typeface="Arial" charset="0"/>
                <a:sym typeface="Arial" charset="0"/>
              </a:rPr>
              <a:t>  på P5 og VGtv</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4274"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54275" name="Rectangle 3"/>
          <p:cNvSpPr>
            <a:spLocks/>
          </p:cNvSpPr>
          <p:nvPr/>
        </p:nvSpPr>
        <p:spPr bwMode="auto">
          <a:xfrm>
            <a:off x="3446463" y="4013200"/>
            <a:ext cx="9398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6. Kim sier at han ikke har satt seg noen grenser i det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hele tatt innenfor </a:t>
            </a:r>
            <a:r>
              <a:rPr lang="en-US" sz="3000" i="1">
                <a:solidFill>
                  <a:schemeClr val="tx1"/>
                </a:solidFill>
                <a:latin typeface="Arial" charset="0"/>
                <a:cs typeface="Arial" charset="0"/>
                <a:sym typeface="Arial" charset="0"/>
              </a:rPr>
              <a:t>Paradise Hotel</a:t>
            </a:r>
            <a:r>
              <a:rPr lang="en-US" sz="3000">
                <a:solidFill>
                  <a:schemeClr val="tx1"/>
                </a:solidFill>
                <a:latin typeface="Arial" charset="0"/>
                <a:cs typeface="Arial" charset="0"/>
                <a:sym typeface="Arial" charset="0"/>
              </a:rPr>
              <a:t>. Hvorfor tror du han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sier det? Hvilke grenser ville du satt deg hvis du var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med i programmet?</a:t>
            </a:r>
          </a:p>
        </p:txBody>
      </p:sp>
      <p:sp>
        <p:nvSpPr>
          <p:cNvPr id="54276" name="Rectangle 4"/>
          <p:cNvSpPr>
            <a:spLocks/>
          </p:cNvSpPr>
          <p:nvPr/>
        </p:nvSpPr>
        <p:spPr bwMode="auto">
          <a:xfrm>
            <a:off x="3446463" y="6532563"/>
            <a:ext cx="9398000"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7. Madeleine sier at det hun mener er bra for henne,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det gjør hun, og at hun er sitt eget forbilde. Hva tror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du hun mener med det? Hvem er dine forbilder, og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hvorfor?</a:t>
            </a:r>
            <a:endParaRPr lang="en-US">
              <a:solidFill>
                <a:schemeClr val="tx1"/>
              </a:solidFill>
              <a:latin typeface="Arial" charset="0"/>
              <a:cs typeface="Arial" charset="0"/>
              <a:sym typeface="Arial" charset="0"/>
            </a:endParaRPr>
          </a:p>
        </p:txBody>
      </p:sp>
      <p:sp>
        <p:nvSpPr>
          <p:cNvPr id="8" name="Rectangle 8"/>
          <p:cNvSpPr>
            <a:spLocks/>
          </p:cNvSpPr>
          <p:nvPr/>
        </p:nvSpPr>
        <p:spPr bwMode="auto">
          <a:xfrm>
            <a:off x="3446463" y="584200"/>
            <a:ext cx="93980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5. Heidi sier at hun har blitt med fordi hun ønsker seg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sine ‘15 minutes of fame’. Hvorfor tror du hun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ønsker dette? Hvorfor tror du så mange drømmer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om å bli berømt?</a:t>
            </a:r>
            <a:endParaRPr lang="en-US">
              <a:solidFill>
                <a:schemeClr val="tx1"/>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5298"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55299" name="Rectangle 3"/>
          <p:cNvSpPr>
            <a:spLocks/>
          </p:cNvSpPr>
          <p:nvPr/>
        </p:nvSpPr>
        <p:spPr bwMode="auto">
          <a:xfrm>
            <a:off x="3262313" y="6750050"/>
            <a:ext cx="939800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10. Maren sier at hennes strategi er å prøve å bli godt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likt av alle, for så å “dolke” dem i ryggen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etterpå. Er det slik at “målet helliger middelet”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innenfor </a:t>
            </a:r>
            <a:r>
              <a:rPr lang="en-US" sz="3000" i="1">
                <a:solidFill>
                  <a:schemeClr val="tx1"/>
                </a:solidFill>
                <a:latin typeface="Arial" charset="0"/>
                <a:cs typeface="Arial" charset="0"/>
                <a:sym typeface="Arial" charset="0"/>
              </a:rPr>
              <a:t>Paradise Hotel?</a:t>
            </a:r>
            <a:r>
              <a:rPr lang="en-US" sz="3000">
                <a:solidFill>
                  <a:schemeClr val="tx1"/>
                </a:solidFill>
                <a:latin typeface="Arial" charset="0"/>
                <a:cs typeface="Arial" charset="0"/>
                <a:sym typeface="Arial" charset="0"/>
              </a:rPr>
              <a:t> Kan dette rettferdiggjøres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siden dette er en reality-serie? </a:t>
            </a:r>
          </a:p>
        </p:txBody>
      </p:sp>
      <p:sp>
        <p:nvSpPr>
          <p:cNvPr id="55300" name="Rectangle 4"/>
          <p:cNvSpPr>
            <a:spLocks/>
          </p:cNvSpPr>
          <p:nvPr/>
        </p:nvSpPr>
        <p:spPr bwMode="auto">
          <a:xfrm>
            <a:off x="3492500" y="2578100"/>
            <a:ext cx="93980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endParaRPr lang="nb-NO">
              <a:solidFill>
                <a:schemeClr val="tx1"/>
              </a:solidFill>
              <a:latin typeface="Arial" charset="0"/>
              <a:cs typeface="Arial" charset="0"/>
              <a:sym typeface="Arial" charset="0"/>
            </a:endParaRPr>
          </a:p>
        </p:txBody>
      </p:sp>
      <p:sp>
        <p:nvSpPr>
          <p:cNvPr id="55301" name="Rectangle 5"/>
          <p:cNvSpPr>
            <a:spLocks/>
          </p:cNvSpPr>
          <p:nvPr/>
        </p:nvSpPr>
        <p:spPr bwMode="auto">
          <a:xfrm>
            <a:off x="3492500" y="5156200"/>
            <a:ext cx="9398000"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endParaRPr lang="nb-NO">
              <a:solidFill>
                <a:schemeClr val="tx1"/>
              </a:solidFill>
              <a:latin typeface="Arial" charset="0"/>
              <a:cs typeface="Arial" charset="0"/>
              <a:sym typeface="Arial" charset="0"/>
            </a:endParaRPr>
          </a:p>
        </p:txBody>
      </p:sp>
      <p:sp>
        <p:nvSpPr>
          <p:cNvPr id="55302" name="Rectangle 6"/>
          <p:cNvSpPr>
            <a:spLocks/>
          </p:cNvSpPr>
          <p:nvPr/>
        </p:nvSpPr>
        <p:spPr bwMode="auto">
          <a:xfrm>
            <a:off x="3492500" y="7696200"/>
            <a:ext cx="93980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endParaRPr lang="nb-NO">
              <a:solidFill>
                <a:schemeClr val="tx1"/>
              </a:solidFill>
              <a:latin typeface="Arial" charset="0"/>
              <a:cs typeface="Arial" charset="0"/>
              <a:sym typeface="Arial" charset="0"/>
            </a:endParaRPr>
          </a:p>
        </p:txBody>
      </p:sp>
      <p:sp>
        <p:nvSpPr>
          <p:cNvPr id="8" name="Rectangle 6"/>
          <p:cNvSpPr>
            <a:spLocks/>
          </p:cNvSpPr>
          <p:nvPr/>
        </p:nvSpPr>
        <p:spPr bwMode="auto">
          <a:xfrm>
            <a:off x="3462338" y="2997200"/>
            <a:ext cx="93980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9. Stian sier at “hvis du holder tilbake noe (når du har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lyst på sex), så holder du tilbake en del av deg selv.”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Hva sier dette om hans syn på seksualitet?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Hva tenker du om dette?</a:t>
            </a:r>
            <a:endParaRPr lang="en-US">
              <a:solidFill>
                <a:schemeClr val="tx1"/>
              </a:solidFill>
              <a:latin typeface="Arial" charset="0"/>
              <a:cs typeface="Arial" charset="0"/>
              <a:sym typeface="Arial" charset="0"/>
            </a:endParaRPr>
          </a:p>
        </p:txBody>
      </p:sp>
      <p:sp>
        <p:nvSpPr>
          <p:cNvPr id="9" name="Rectangle 5"/>
          <p:cNvSpPr>
            <a:spLocks/>
          </p:cNvSpPr>
          <p:nvPr/>
        </p:nvSpPr>
        <p:spPr bwMode="auto">
          <a:xfrm>
            <a:off x="3462338" y="717550"/>
            <a:ext cx="939800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8. Kim sier at han tror at </a:t>
            </a:r>
            <a:r>
              <a:rPr lang="en-US" sz="3000" i="1">
                <a:solidFill>
                  <a:schemeClr val="tx1"/>
                </a:solidFill>
                <a:latin typeface="Arial" charset="0"/>
                <a:cs typeface="Arial" charset="0"/>
                <a:sym typeface="Arial" charset="0"/>
              </a:rPr>
              <a:t>Paradise Hotel </a:t>
            </a:r>
            <a:r>
              <a:rPr lang="en-US" sz="3000">
                <a:solidFill>
                  <a:schemeClr val="tx1"/>
                </a:solidFill>
                <a:latin typeface="Arial" charset="0"/>
                <a:cs typeface="Arial" charset="0"/>
                <a:sym typeface="Arial" charset="0"/>
              </a:rPr>
              <a:t>blir en bra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drikkeplass og et sted å ha det gøy. Hva tenker du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om deltakernes forhold til alkohol og festing?</a:t>
            </a:r>
            <a:endParaRPr lang="en-US">
              <a:solidFill>
                <a:schemeClr val="tx1"/>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55298"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55299" name="Rectangle 3"/>
          <p:cNvSpPr>
            <a:spLocks/>
          </p:cNvSpPr>
          <p:nvPr/>
        </p:nvSpPr>
        <p:spPr bwMode="auto">
          <a:xfrm>
            <a:off x="3492500" y="203200"/>
            <a:ext cx="939800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endParaRPr lang="nb-NO" sz="3000">
              <a:solidFill>
                <a:schemeClr val="tx1"/>
              </a:solidFill>
              <a:latin typeface="Arial" charset="0"/>
              <a:cs typeface="Arial" charset="0"/>
              <a:sym typeface="Arial" charset="0"/>
            </a:endParaRPr>
          </a:p>
        </p:txBody>
      </p:sp>
      <p:sp>
        <p:nvSpPr>
          <p:cNvPr id="55300" name="Rectangle 4"/>
          <p:cNvSpPr>
            <a:spLocks/>
          </p:cNvSpPr>
          <p:nvPr/>
        </p:nvSpPr>
        <p:spPr bwMode="auto">
          <a:xfrm>
            <a:off x="3400425" y="3814763"/>
            <a:ext cx="93980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endParaRPr lang="nb-NO">
              <a:solidFill>
                <a:schemeClr val="tx1"/>
              </a:solidFill>
              <a:latin typeface="Arial" charset="0"/>
              <a:cs typeface="Arial" charset="0"/>
              <a:sym typeface="Arial" charset="0"/>
            </a:endParaRPr>
          </a:p>
        </p:txBody>
      </p:sp>
      <p:sp>
        <p:nvSpPr>
          <p:cNvPr id="55301" name="Rectangle 5"/>
          <p:cNvSpPr>
            <a:spLocks/>
          </p:cNvSpPr>
          <p:nvPr/>
        </p:nvSpPr>
        <p:spPr bwMode="auto">
          <a:xfrm>
            <a:off x="3492500" y="5092700"/>
            <a:ext cx="9398000" cy="354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endParaRPr lang="nb-NO">
              <a:solidFill>
                <a:schemeClr val="tx1"/>
              </a:solidFill>
              <a:latin typeface="Arial" charset="0"/>
              <a:cs typeface="Arial" charset="0"/>
              <a:sym typeface="Arial" charset="0"/>
            </a:endParaRPr>
          </a:p>
        </p:txBody>
      </p:sp>
      <p:sp>
        <p:nvSpPr>
          <p:cNvPr id="55302" name="Rectangle 6"/>
          <p:cNvSpPr>
            <a:spLocks/>
          </p:cNvSpPr>
          <p:nvPr/>
        </p:nvSpPr>
        <p:spPr bwMode="auto">
          <a:xfrm>
            <a:off x="3492500" y="7696200"/>
            <a:ext cx="9398000" cy="311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endParaRPr lang="nb-NO">
              <a:solidFill>
                <a:schemeClr val="tx1"/>
              </a:solidFill>
              <a:latin typeface="Arial" charset="0"/>
              <a:cs typeface="Arial" charset="0"/>
              <a:sym typeface="Arial" charset="0"/>
            </a:endParaRPr>
          </a:p>
        </p:txBody>
      </p:sp>
      <p:sp>
        <p:nvSpPr>
          <p:cNvPr id="35848" name="Rektangel 1"/>
          <p:cNvSpPr>
            <a:spLocks noChangeArrowheads="1"/>
          </p:cNvSpPr>
          <p:nvPr/>
        </p:nvSpPr>
        <p:spPr bwMode="auto">
          <a:xfrm>
            <a:off x="3251200" y="1106488"/>
            <a:ext cx="9299575"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3000">
                <a:solidFill>
                  <a:schemeClr val="tx1"/>
                </a:solidFill>
                <a:latin typeface="Arial" charset="0"/>
                <a:cs typeface="Arial" charset="0"/>
                <a:sym typeface="Arial" charset="0"/>
              </a:rPr>
              <a:t>11. Hvorfor tror du deltakerne er villige til å eksponere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seg selv på TV på den måten de gjør det på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a:t>
            </a:r>
            <a:r>
              <a:rPr lang="en-US" sz="3000" i="1">
                <a:solidFill>
                  <a:schemeClr val="tx1"/>
                </a:solidFill>
                <a:latin typeface="Arial" charset="0"/>
                <a:cs typeface="Arial" charset="0"/>
                <a:sym typeface="Arial" charset="0"/>
              </a:rPr>
              <a:t>Paradise Hotel?</a:t>
            </a:r>
            <a:r>
              <a:rPr lang="en-US" sz="3000">
                <a:solidFill>
                  <a:schemeClr val="tx1"/>
                </a:solidFill>
                <a:latin typeface="Arial" charset="0"/>
                <a:cs typeface="Arial" charset="0"/>
                <a:sym typeface="Arial" charset="0"/>
              </a:rPr>
              <a:t> Tror du noen av deltakerne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angrer på noe de har gjort inne på hotellet?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Hvorfor, hvorfor ikke?</a:t>
            </a:r>
          </a:p>
        </p:txBody>
      </p:sp>
      <p:sp>
        <p:nvSpPr>
          <p:cNvPr id="35849" name="Rektangel 2"/>
          <p:cNvSpPr>
            <a:spLocks noChangeArrowheads="1"/>
          </p:cNvSpPr>
          <p:nvPr/>
        </p:nvSpPr>
        <p:spPr bwMode="auto">
          <a:xfrm>
            <a:off x="3359150" y="3892550"/>
            <a:ext cx="9191625"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3000">
                <a:solidFill>
                  <a:schemeClr val="tx1"/>
                </a:solidFill>
                <a:latin typeface="Arial" charset="0"/>
                <a:cs typeface="Arial" charset="0"/>
                <a:sym typeface="Arial" charset="0"/>
              </a:rPr>
              <a:t>12. I hvilken grad tror du programmet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gjenspeiler verdier og holdninger i norske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ungdomsmiljøer? I hvilken grad tror du det som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skjer på </a:t>
            </a:r>
            <a:r>
              <a:rPr lang="en-US" sz="3000" i="1">
                <a:solidFill>
                  <a:schemeClr val="tx1"/>
                </a:solidFill>
                <a:latin typeface="Arial" charset="0"/>
                <a:cs typeface="Arial" charset="0"/>
                <a:sym typeface="Arial" charset="0"/>
              </a:rPr>
              <a:t>Paradise Hotel</a:t>
            </a:r>
            <a:r>
              <a:rPr lang="en-US" sz="3000">
                <a:solidFill>
                  <a:schemeClr val="tx1"/>
                </a:solidFill>
                <a:latin typeface="Arial" charset="0"/>
                <a:cs typeface="Arial" charset="0"/>
                <a:sym typeface="Arial" charset="0"/>
              </a:rPr>
              <a:t> er på å forme verdier og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holdninger i norske ungdomsmiljøer?</a:t>
            </a:r>
          </a:p>
        </p:txBody>
      </p:sp>
      <p:sp>
        <p:nvSpPr>
          <p:cNvPr id="35850" name="Rektangel 3"/>
          <p:cNvSpPr>
            <a:spLocks noChangeArrowheads="1"/>
          </p:cNvSpPr>
          <p:nvPr/>
        </p:nvSpPr>
        <p:spPr bwMode="auto">
          <a:xfrm>
            <a:off x="3251200" y="6926263"/>
            <a:ext cx="9547225"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3000">
                <a:solidFill>
                  <a:schemeClr val="tx1"/>
                </a:solidFill>
                <a:latin typeface="Arial" charset="0"/>
                <a:cs typeface="Arial" charset="0"/>
                <a:sym typeface="Arial" charset="0"/>
              </a:rPr>
              <a:t>13. En kristenruss har sagt at </a:t>
            </a:r>
            <a:r>
              <a:rPr lang="en-US" sz="3000" i="1">
                <a:solidFill>
                  <a:schemeClr val="tx1"/>
                </a:solidFill>
                <a:latin typeface="Arial" charset="0"/>
                <a:cs typeface="Arial" charset="0"/>
                <a:sym typeface="Arial" charset="0"/>
              </a:rPr>
              <a:t>“Paradise Hotel </a:t>
            </a:r>
            <a:r>
              <a:rPr lang="en-US" sz="3000">
                <a:solidFill>
                  <a:schemeClr val="tx1"/>
                </a:solidFill>
                <a:latin typeface="Arial" charset="0"/>
                <a:cs typeface="Arial" charset="0"/>
                <a:sym typeface="Arial" charset="0"/>
              </a:rPr>
              <a:t>ikke er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noe gøy når man faktisk tenker over det man ser”.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Hva tror du han mener med dette? Er du enig/</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uenig, og i tilfelle hvorfor?</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0482"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20483" name="Rectangle 3"/>
          <p:cNvSpPr>
            <a:spLocks/>
          </p:cNvSpPr>
          <p:nvPr/>
        </p:nvSpPr>
        <p:spPr bwMode="auto">
          <a:xfrm>
            <a:off x="3543300" y="622300"/>
            <a:ext cx="93853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lnSpc>
                <a:spcPts val="3200"/>
              </a:lnSpc>
            </a:pPr>
            <a:r>
              <a:rPr lang="en-US" sz="3600" b="1" u="sng">
                <a:solidFill>
                  <a:schemeClr val="tx1"/>
                </a:solidFill>
                <a:latin typeface="Arial" charset="0"/>
                <a:cs typeface="Arial" charset="0"/>
                <a:sym typeface="Arial" charset="0"/>
              </a:rPr>
              <a:t>Ungdomskultur og livssynsdanning</a:t>
            </a:r>
            <a:endParaRPr lang="en-US" sz="3600" b="1">
              <a:solidFill>
                <a:schemeClr val="tx1"/>
              </a:solidFill>
              <a:latin typeface="Arial" charset="0"/>
              <a:ea typeface="Lucida Grande" charset="0"/>
              <a:cs typeface="Lucida Grande" charset="0"/>
              <a:sym typeface="Arial" charset="0"/>
            </a:endParaRPr>
          </a:p>
          <a:p>
            <a:pPr algn="l">
              <a:lnSpc>
                <a:spcPts val="3200"/>
              </a:lnSpc>
            </a:pPr>
            <a:endParaRPr lang="en-US" sz="3600" b="1">
              <a:solidFill>
                <a:schemeClr val="tx1"/>
              </a:solidFill>
              <a:latin typeface="Arial" charset="0"/>
              <a:ea typeface="Lucida Grande" charset="0"/>
              <a:cs typeface="Lucida Grande" charset="0"/>
              <a:sym typeface="Arial" charset="0"/>
            </a:endParaRPr>
          </a:p>
          <a:p>
            <a:pPr algn="r">
              <a:lnSpc>
                <a:spcPts val="3200"/>
              </a:lnSpc>
            </a:pPr>
            <a:endParaRPr lang="en-US" sz="2400" i="1">
              <a:solidFill>
                <a:schemeClr val="tx1"/>
              </a:solidFill>
              <a:latin typeface="Helvetica" charset="0"/>
              <a:cs typeface="Helvetica" charset="0"/>
              <a:sym typeface="Helvetica" charset="0"/>
            </a:endParaRPr>
          </a:p>
        </p:txBody>
      </p:sp>
      <p:sp>
        <p:nvSpPr>
          <p:cNvPr id="20484" name="Rectangle 4"/>
          <p:cNvSpPr>
            <a:spLocks/>
          </p:cNvSpPr>
          <p:nvPr/>
        </p:nvSpPr>
        <p:spPr bwMode="auto">
          <a:xfrm>
            <a:off x="3543300" y="2057400"/>
            <a:ext cx="9385300" cy="615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600" b="1">
                <a:solidFill>
                  <a:schemeClr val="tx1"/>
                </a:solidFill>
                <a:latin typeface="Arial" charset="0"/>
                <a:cs typeface="Arial" charset="0"/>
                <a:sym typeface="Arial" charset="0"/>
              </a:rPr>
              <a:t>Hva er ‘ungdomskultur’?</a:t>
            </a:r>
            <a:endParaRPr lang="en-US" sz="3600">
              <a:solidFill>
                <a:schemeClr val="tx1"/>
              </a:solidFill>
              <a:latin typeface="Arial" charset="0"/>
              <a:ea typeface="Lucida Grande" charset="0"/>
              <a:cs typeface="Lucida Grande" charset="0"/>
              <a:sym typeface="Arial" charset="0"/>
            </a:endParaRPr>
          </a:p>
          <a:p>
            <a:pPr algn="l"/>
            <a:endParaRPr lang="en-US" sz="3600">
              <a:solidFill>
                <a:schemeClr val="tx1"/>
              </a:solidFill>
              <a:latin typeface="Arial" charset="0"/>
              <a:ea typeface="Lucida Grande" charset="0"/>
              <a:cs typeface="Lucida Grande" charset="0"/>
              <a:sym typeface="Arial" charset="0"/>
            </a:endParaRPr>
          </a:p>
          <a:p>
            <a:pPr algn="l"/>
            <a:r>
              <a:rPr lang="en-US" sz="3600" i="1">
                <a:solidFill>
                  <a:schemeClr val="tx1"/>
                </a:solidFill>
                <a:latin typeface="Arial" charset="0"/>
                <a:cs typeface="Arial" charset="0"/>
                <a:sym typeface="Arial" charset="0"/>
              </a:rPr>
              <a:t>“Hvis vi med ungdomskultur mener et enkelt sett av oppfatninger, handlingsmønstre og strukturer som kan identifiseres...så vi trenger vi å snakke om kulturer i flertall, eller om subkulturer, for å kunne forklare de mange forskjellige livsstilene blant unge mennesker.”</a:t>
            </a:r>
            <a:br>
              <a:rPr lang="en-US" sz="3600" i="1">
                <a:solidFill>
                  <a:schemeClr val="tx1"/>
                </a:solidFill>
                <a:latin typeface="Arial" charset="0"/>
                <a:cs typeface="Arial" charset="0"/>
                <a:sym typeface="Arial" charset="0"/>
              </a:rPr>
            </a:br>
            <a:r>
              <a:rPr lang="en-US" sz="3600" i="1">
                <a:solidFill>
                  <a:schemeClr val="tx1"/>
                </a:solidFill>
                <a:latin typeface="Arial" charset="0"/>
                <a:cs typeface="Arial" charset="0"/>
                <a:sym typeface="Arial" charset="0"/>
              </a:rPr>
              <a:t/>
            </a:r>
            <a:br>
              <a:rPr lang="en-US" sz="3600" i="1">
                <a:solidFill>
                  <a:schemeClr val="tx1"/>
                </a:solidFill>
                <a:latin typeface="Arial" charset="0"/>
                <a:cs typeface="Arial" charset="0"/>
                <a:sym typeface="Arial" charset="0"/>
              </a:rPr>
            </a:br>
            <a:r>
              <a:rPr lang="en-US" sz="3600">
                <a:solidFill>
                  <a:schemeClr val="tx1"/>
                </a:solidFill>
                <a:latin typeface="Arial" charset="0"/>
                <a:cs typeface="Arial" charset="0"/>
                <a:sym typeface="Arial" charset="0"/>
              </a:rPr>
              <a:t>- David Howell</a:t>
            </a:r>
            <a:r>
              <a:rPr lang="en-US" sz="3600" i="1">
                <a:solidFill>
                  <a:schemeClr val="tx1"/>
                </a:solidFill>
                <a:latin typeface="Arial" charset="0"/>
                <a:cs typeface="Arial" charset="0"/>
                <a:sym typeface="Arial" charset="0"/>
              </a:rPr>
              <a:t/>
            </a:r>
            <a:br>
              <a:rPr lang="en-US" sz="3600" i="1">
                <a:solidFill>
                  <a:schemeClr val="tx1"/>
                </a:solidFill>
                <a:latin typeface="Arial" charset="0"/>
                <a:cs typeface="Arial" charset="0"/>
                <a:sym typeface="Arial" charset="0"/>
              </a:rPr>
            </a:br>
            <a:r>
              <a:rPr lang="en-US" sz="2500" i="1">
                <a:solidFill>
                  <a:schemeClr val="tx1"/>
                </a:solidFill>
                <a:latin typeface="Arial" charset="0"/>
                <a:cs typeface="Arial" charset="0"/>
                <a:sym typeface="Arial" charset="0"/>
              </a:rPr>
              <a:t> </a:t>
            </a:r>
          </a:p>
          <a:p>
            <a:pPr algn="r">
              <a:lnSpc>
                <a:spcPts val="1600"/>
              </a:lnSpc>
            </a:pPr>
            <a:endParaRPr lang="en-US" sz="2500" i="1">
              <a:solidFill>
                <a:schemeClr val="tx1"/>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2530"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22531" name="Rectangle 3"/>
          <p:cNvSpPr>
            <a:spLocks/>
          </p:cNvSpPr>
          <p:nvPr/>
        </p:nvSpPr>
        <p:spPr bwMode="auto">
          <a:xfrm>
            <a:off x="3365500" y="687388"/>
            <a:ext cx="9385300" cy="168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lnSpc>
                <a:spcPts val="1600"/>
              </a:lnSpc>
            </a:pPr>
            <a:r>
              <a:rPr lang="en-US" sz="3000" b="1">
                <a:solidFill>
                  <a:schemeClr val="tx1"/>
                </a:solidFill>
                <a:latin typeface="Arial" charset="0"/>
                <a:cs typeface="Arial" charset="0"/>
                <a:sym typeface="Arial" charset="0"/>
              </a:rPr>
              <a:t>David Howell mener at det uansett er flere typiske </a:t>
            </a:r>
            <a:br>
              <a:rPr lang="en-US" sz="3000" b="1">
                <a:solidFill>
                  <a:schemeClr val="tx1"/>
                </a:solidFill>
                <a:latin typeface="Arial" charset="0"/>
                <a:cs typeface="Arial" charset="0"/>
                <a:sym typeface="Arial" charset="0"/>
              </a:rPr>
            </a:br>
            <a:r>
              <a:rPr lang="en-US" sz="3000" b="1">
                <a:solidFill>
                  <a:schemeClr val="tx1"/>
                </a:solidFill>
                <a:latin typeface="Arial" charset="0"/>
                <a:cs typeface="Arial" charset="0"/>
                <a:sym typeface="Arial" charset="0"/>
              </a:rPr>
              <a:t/>
            </a:r>
            <a:br>
              <a:rPr lang="en-US" sz="3000" b="1">
                <a:solidFill>
                  <a:schemeClr val="tx1"/>
                </a:solidFill>
                <a:latin typeface="Arial" charset="0"/>
                <a:cs typeface="Arial" charset="0"/>
                <a:sym typeface="Arial" charset="0"/>
              </a:rPr>
            </a:br>
            <a:r>
              <a:rPr lang="en-US" sz="3000" b="1">
                <a:solidFill>
                  <a:schemeClr val="tx1"/>
                </a:solidFill>
                <a:latin typeface="Arial" charset="0"/>
                <a:cs typeface="Arial" charset="0"/>
                <a:sym typeface="Arial" charset="0"/>
              </a:rPr>
              <a:t>kjennetegn ved livssynet i aktuell ungdomskultur:</a:t>
            </a:r>
          </a:p>
          <a:p>
            <a:pPr algn="l">
              <a:lnSpc>
                <a:spcPts val="1600"/>
              </a:lnSpc>
            </a:pPr>
            <a:endParaRPr lang="en-US" sz="3000" b="1">
              <a:solidFill>
                <a:schemeClr val="tx1"/>
              </a:solidFill>
              <a:latin typeface="Arial" charset="0"/>
              <a:cs typeface="Arial" charset="0"/>
              <a:sym typeface="Arial" charset="0"/>
            </a:endParaRPr>
          </a:p>
          <a:p>
            <a:pPr algn="l">
              <a:lnSpc>
                <a:spcPts val="1600"/>
              </a:lnSpc>
            </a:pPr>
            <a:r>
              <a:rPr lang="en-US" sz="2500" i="1">
                <a:solidFill>
                  <a:schemeClr val="tx1"/>
                </a:solidFill>
                <a:latin typeface="Arial" charset="0"/>
                <a:cs typeface="Arial" charset="0"/>
                <a:sym typeface="Arial" charset="0"/>
              </a:rPr>
              <a:t> </a:t>
            </a:r>
          </a:p>
          <a:p>
            <a:pPr algn="r">
              <a:lnSpc>
                <a:spcPts val="1600"/>
              </a:lnSpc>
            </a:pPr>
            <a:endParaRPr lang="en-US" sz="2500" i="1">
              <a:solidFill>
                <a:schemeClr val="tx1"/>
              </a:solidFill>
              <a:latin typeface="Arial" charset="0"/>
              <a:cs typeface="Arial" charset="0"/>
              <a:sym typeface="Arial" charset="0"/>
            </a:endParaRPr>
          </a:p>
        </p:txBody>
      </p:sp>
      <p:sp>
        <p:nvSpPr>
          <p:cNvPr id="22532" name="Rectangle 4"/>
          <p:cNvSpPr>
            <a:spLocks/>
          </p:cNvSpPr>
          <p:nvPr/>
        </p:nvSpPr>
        <p:spPr bwMode="auto">
          <a:xfrm>
            <a:off x="3454400" y="1905000"/>
            <a:ext cx="92075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Postmodernismens oppløsning av ‘metafortellinger’</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a:r>
            <a:br>
              <a:rPr lang="en-US" sz="3000">
                <a:solidFill>
                  <a:schemeClr val="tx1"/>
                </a:solidFill>
                <a:latin typeface="Arial" charset="0"/>
                <a:cs typeface="Arial" charset="0"/>
                <a:sym typeface="Arial" charset="0"/>
              </a:rPr>
            </a:br>
            <a:r>
              <a:rPr lang="en-US" sz="3000" i="1">
                <a:solidFill>
                  <a:schemeClr val="tx1"/>
                </a:solidFill>
                <a:latin typeface="Arial" charset="0"/>
                <a:cs typeface="Arial" charset="0"/>
                <a:sym typeface="Arial" charset="0"/>
              </a:rPr>
              <a:t>  (Ingen enegyldig fortelling om hvordan livet har blitt </a:t>
            </a:r>
            <a:br>
              <a:rPr lang="en-US" sz="3000" i="1">
                <a:solidFill>
                  <a:schemeClr val="tx1"/>
                </a:solidFill>
                <a:latin typeface="Arial" charset="0"/>
                <a:cs typeface="Arial" charset="0"/>
                <a:sym typeface="Arial" charset="0"/>
              </a:rPr>
            </a:br>
            <a:r>
              <a:rPr lang="en-US" sz="3000" i="1">
                <a:solidFill>
                  <a:schemeClr val="tx1"/>
                </a:solidFill>
                <a:latin typeface="Arial" charset="0"/>
                <a:cs typeface="Arial" charset="0"/>
                <a:sym typeface="Arial" charset="0"/>
              </a:rPr>
              <a:t>   til og hvorfor vi er her.) </a:t>
            </a:r>
          </a:p>
        </p:txBody>
      </p:sp>
      <p:sp>
        <p:nvSpPr>
          <p:cNvPr id="22533" name="Rectangle 5"/>
          <p:cNvSpPr>
            <a:spLocks/>
          </p:cNvSpPr>
          <p:nvPr/>
        </p:nvSpPr>
        <p:spPr bwMode="auto">
          <a:xfrm>
            <a:off x="3454400" y="4089400"/>
            <a:ext cx="92075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Ingen Sannhet med “stor S”</a:t>
            </a:r>
          </a:p>
        </p:txBody>
      </p:sp>
      <p:sp>
        <p:nvSpPr>
          <p:cNvPr id="22534" name="Rectangle 6"/>
          <p:cNvSpPr>
            <a:spLocks/>
          </p:cNvSpPr>
          <p:nvPr/>
        </p:nvSpPr>
        <p:spPr bwMode="auto">
          <a:xfrm>
            <a:off x="3403600" y="5778500"/>
            <a:ext cx="92075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Fokus på forbruk og materialisme</a:t>
            </a:r>
          </a:p>
        </p:txBody>
      </p:sp>
      <p:sp>
        <p:nvSpPr>
          <p:cNvPr id="22535" name="Rectangle 7"/>
          <p:cNvSpPr>
            <a:spLocks/>
          </p:cNvSpPr>
          <p:nvPr/>
        </p:nvSpPr>
        <p:spPr bwMode="auto">
          <a:xfrm>
            <a:off x="3441700" y="4953000"/>
            <a:ext cx="92075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Individet i sentrum</a:t>
            </a:r>
          </a:p>
        </p:txBody>
      </p:sp>
      <p:sp>
        <p:nvSpPr>
          <p:cNvPr id="22536" name="Rectangle 8"/>
          <p:cNvSpPr>
            <a:spLocks/>
          </p:cNvSpPr>
          <p:nvPr/>
        </p:nvSpPr>
        <p:spPr bwMode="auto">
          <a:xfrm>
            <a:off x="3454400" y="6654800"/>
            <a:ext cx="9207500"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“Plukk og miks”-tilnærming til ulike religioner og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livssyn</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a:t>
            </a:r>
            <a:r>
              <a:rPr lang="en-US" sz="3000" i="1">
                <a:solidFill>
                  <a:schemeClr val="tx1"/>
                </a:solidFill>
                <a:latin typeface="Arial" charset="0"/>
                <a:cs typeface="Arial" charset="0"/>
                <a:sym typeface="Arial" charset="0"/>
              </a:rPr>
              <a:t>(skaper sin egen tro etter hva man liker og opplever </a:t>
            </a:r>
            <a:br>
              <a:rPr lang="en-US" sz="3000" i="1">
                <a:solidFill>
                  <a:schemeClr val="tx1"/>
                </a:solidFill>
                <a:latin typeface="Arial" charset="0"/>
                <a:cs typeface="Arial" charset="0"/>
                <a:sym typeface="Arial" charset="0"/>
              </a:rPr>
            </a:br>
            <a:r>
              <a:rPr lang="en-US" sz="3000" i="1">
                <a:solidFill>
                  <a:schemeClr val="tx1"/>
                </a:solidFill>
                <a:latin typeface="Arial" charset="0"/>
                <a:cs typeface="Arial" charset="0"/>
                <a:sym typeface="Arial" charset="0"/>
              </a:rPr>
              <a:t>   at gir mening)</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4578"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24579" name="Rectangle 3"/>
          <p:cNvSpPr>
            <a:spLocks/>
          </p:cNvSpPr>
          <p:nvPr/>
        </p:nvSpPr>
        <p:spPr bwMode="auto">
          <a:xfrm>
            <a:off x="3403600" y="1314450"/>
            <a:ext cx="9677400" cy="637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600" dirty="0" err="1">
                <a:solidFill>
                  <a:schemeClr val="tx1"/>
                </a:solidFill>
                <a:latin typeface="Arial" charset="0"/>
                <a:cs typeface="Arial" charset="0"/>
                <a:sym typeface="Arial" charset="0"/>
              </a:rPr>
              <a:t>Hva</a:t>
            </a:r>
            <a:r>
              <a:rPr lang="en-US" sz="3600" dirty="0">
                <a:solidFill>
                  <a:schemeClr val="tx1"/>
                </a:solidFill>
                <a:latin typeface="Arial" charset="0"/>
                <a:cs typeface="Arial" charset="0"/>
                <a:sym typeface="Arial" charset="0"/>
              </a:rPr>
              <a:t> </a:t>
            </a:r>
            <a:r>
              <a:rPr lang="en-US" sz="3600" dirty="0" err="1">
                <a:solidFill>
                  <a:schemeClr val="tx1"/>
                </a:solidFill>
                <a:latin typeface="Arial" charset="0"/>
                <a:cs typeface="Arial" charset="0"/>
                <a:sym typeface="Arial" charset="0"/>
              </a:rPr>
              <a:t>er</a:t>
            </a:r>
            <a:r>
              <a:rPr lang="en-US" sz="3600" dirty="0">
                <a:solidFill>
                  <a:schemeClr val="tx1"/>
                </a:solidFill>
                <a:latin typeface="Arial" charset="0"/>
                <a:cs typeface="Arial" charset="0"/>
                <a:sym typeface="Arial" charset="0"/>
              </a:rPr>
              <a:t> i </a:t>
            </a:r>
            <a:r>
              <a:rPr lang="en-US" sz="3600" dirty="0" err="1">
                <a:solidFill>
                  <a:schemeClr val="tx1"/>
                </a:solidFill>
                <a:latin typeface="Arial" charset="0"/>
                <a:cs typeface="Arial" charset="0"/>
                <a:sym typeface="Arial" charset="0"/>
              </a:rPr>
              <a:t>viktig</a:t>
            </a:r>
            <a:r>
              <a:rPr lang="en-US" sz="3600" dirty="0">
                <a:solidFill>
                  <a:schemeClr val="tx1"/>
                </a:solidFill>
                <a:latin typeface="Arial" charset="0"/>
                <a:cs typeface="Arial" charset="0"/>
                <a:sym typeface="Arial" charset="0"/>
              </a:rPr>
              <a:t> i </a:t>
            </a:r>
            <a:r>
              <a:rPr lang="en-US" sz="3600" dirty="0" err="1">
                <a:solidFill>
                  <a:schemeClr val="tx1"/>
                </a:solidFill>
                <a:latin typeface="Arial" charset="0"/>
                <a:cs typeface="Arial" charset="0"/>
                <a:sym typeface="Arial" charset="0"/>
              </a:rPr>
              <a:t>ungdommers</a:t>
            </a:r>
            <a:r>
              <a:rPr lang="en-US" sz="3600" dirty="0">
                <a:solidFill>
                  <a:schemeClr val="tx1"/>
                </a:solidFill>
                <a:latin typeface="Arial" charset="0"/>
                <a:cs typeface="Arial" charset="0"/>
                <a:sym typeface="Arial" charset="0"/>
              </a:rPr>
              <a:t> </a:t>
            </a:r>
            <a:r>
              <a:rPr lang="en-US" sz="3600" dirty="0" err="1">
                <a:solidFill>
                  <a:schemeClr val="tx1"/>
                </a:solidFill>
                <a:latin typeface="Arial" charset="0"/>
                <a:cs typeface="Arial" charset="0"/>
                <a:sym typeface="Arial" charset="0"/>
              </a:rPr>
              <a:t>livssynsdanning</a:t>
            </a:r>
            <a:r>
              <a:rPr lang="en-US" sz="3600" dirty="0">
                <a:solidFill>
                  <a:schemeClr val="tx1"/>
                </a:solidFill>
                <a:latin typeface="Arial" charset="0"/>
                <a:cs typeface="Arial" charset="0"/>
                <a:sym typeface="Arial" charset="0"/>
              </a:rPr>
              <a:t>?</a:t>
            </a:r>
            <a:endParaRPr lang="en-US" sz="3000" dirty="0">
              <a:solidFill>
                <a:schemeClr val="tx1"/>
              </a:solidFill>
              <a:latin typeface="Arial" charset="0"/>
              <a:ea typeface="Lucida Grande" charset="0"/>
              <a:cs typeface="Lucida Grande" charset="0"/>
              <a:sym typeface="Arial" charset="0"/>
            </a:endParaRPr>
          </a:p>
          <a:p>
            <a:pPr algn="l"/>
            <a:endParaRPr lang="en-US" sz="3000" dirty="0">
              <a:solidFill>
                <a:schemeClr val="tx1"/>
              </a:solidFill>
              <a:latin typeface="Arial" charset="0"/>
              <a:ea typeface="Lucida Grande" charset="0"/>
              <a:cs typeface="Lucida Grande" charset="0"/>
              <a:sym typeface="Arial" charset="0"/>
            </a:endParaRPr>
          </a:p>
          <a:p>
            <a:pPr algn="l"/>
            <a:endParaRPr lang="en-US" sz="3000" dirty="0">
              <a:solidFill>
                <a:schemeClr val="tx1"/>
              </a:solidFill>
              <a:latin typeface="Arial" charset="0"/>
              <a:ea typeface="Lucida Grande" charset="0"/>
              <a:cs typeface="Lucida Grande" charset="0"/>
              <a:sym typeface="Arial" charset="0"/>
            </a:endParaRPr>
          </a:p>
          <a:p>
            <a:pPr marL="457200" indent="-457200" algn="l">
              <a:lnSpc>
                <a:spcPts val="1600"/>
              </a:lnSpc>
              <a:buFontTx/>
              <a:buChar char="-"/>
            </a:pPr>
            <a:r>
              <a:rPr lang="en-US" sz="3200" b="1" dirty="0" err="1" smtClean="0">
                <a:solidFill>
                  <a:schemeClr val="tx1"/>
                </a:solidFill>
                <a:latin typeface="Arial" charset="0"/>
                <a:cs typeface="Arial" charset="0"/>
                <a:sym typeface="Arial" charset="0"/>
              </a:rPr>
              <a:t>Forholdet</a:t>
            </a:r>
            <a:r>
              <a:rPr lang="en-US" sz="3200" b="1" dirty="0" smtClean="0">
                <a:solidFill>
                  <a:schemeClr val="tx1"/>
                </a:solidFill>
                <a:latin typeface="Arial" charset="0"/>
                <a:cs typeface="Arial" charset="0"/>
                <a:sym typeface="Arial" charset="0"/>
              </a:rPr>
              <a:t> </a:t>
            </a:r>
            <a:r>
              <a:rPr lang="en-US" sz="3200" b="1" dirty="0" err="1">
                <a:solidFill>
                  <a:schemeClr val="tx1"/>
                </a:solidFill>
                <a:latin typeface="Arial" charset="0"/>
                <a:cs typeface="Arial" charset="0"/>
                <a:sym typeface="Arial" charset="0"/>
              </a:rPr>
              <a:t>til</a:t>
            </a:r>
            <a:r>
              <a:rPr lang="en-US" sz="3200" b="1" dirty="0">
                <a:solidFill>
                  <a:schemeClr val="tx1"/>
                </a:solidFill>
                <a:latin typeface="Arial" charset="0"/>
                <a:cs typeface="Arial" charset="0"/>
                <a:sym typeface="Arial" charset="0"/>
              </a:rPr>
              <a:t> </a:t>
            </a:r>
            <a:r>
              <a:rPr lang="en-US" sz="3200" b="1" dirty="0" err="1">
                <a:solidFill>
                  <a:schemeClr val="tx1"/>
                </a:solidFill>
                <a:latin typeface="Arial" charset="0"/>
                <a:cs typeface="Arial" charset="0"/>
                <a:sym typeface="Arial" charset="0"/>
              </a:rPr>
              <a:t>seg</a:t>
            </a:r>
            <a:r>
              <a:rPr lang="en-US" sz="3200" b="1" dirty="0">
                <a:solidFill>
                  <a:schemeClr val="tx1"/>
                </a:solidFill>
                <a:latin typeface="Arial" charset="0"/>
                <a:cs typeface="Arial" charset="0"/>
                <a:sym typeface="Arial" charset="0"/>
              </a:rPr>
              <a:t> </a:t>
            </a:r>
            <a:r>
              <a:rPr lang="en-US" sz="3200" b="1" dirty="0" err="1" smtClean="0">
                <a:solidFill>
                  <a:schemeClr val="tx1"/>
                </a:solidFill>
                <a:latin typeface="Arial" charset="0"/>
                <a:cs typeface="Arial" charset="0"/>
                <a:sym typeface="Arial" charset="0"/>
              </a:rPr>
              <a:t>selv</a:t>
            </a:r>
            <a:endParaRPr lang="en-US" sz="3200" b="1" dirty="0" smtClean="0">
              <a:solidFill>
                <a:schemeClr val="tx1"/>
              </a:solidFill>
              <a:latin typeface="Arial" charset="0"/>
              <a:cs typeface="Arial" charset="0"/>
              <a:sym typeface="Arial" charset="0"/>
            </a:endParaRPr>
          </a:p>
          <a:p>
            <a:pPr marL="457200" indent="-457200" algn="l">
              <a:lnSpc>
                <a:spcPts val="1600"/>
              </a:lnSpc>
              <a:buFontTx/>
              <a:buChar char="-"/>
            </a:pPr>
            <a:endParaRPr lang="en-US" sz="3200" b="1" dirty="0">
              <a:solidFill>
                <a:schemeClr val="tx1"/>
              </a:solidFill>
              <a:latin typeface="Arial" charset="0"/>
              <a:cs typeface="Arial" charset="0"/>
              <a:sym typeface="Arial" charset="0"/>
            </a:endParaRPr>
          </a:p>
          <a:p>
            <a:pPr algn="l">
              <a:lnSpc>
                <a:spcPts val="1600"/>
              </a:lnSpc>
            </a:pPr>
            <a:endParaRPr lang="en-US" sz="3200" b="1" dirty="0">
              <a:solidFill>
                <a:schemeClr val="tx1"/>
              </a:solidFill>
              <a:latin typeface="Arial" charset="0"/>
              <a:cs typeface="Arial" charset="0"/>
              <a:sym typeface="Arial" charset="0"/>
            </a:endParaRPr>
          </a:p>
          <a:p>
            <a:pPr algn="l">
              <a:lnSpc>
                <a:spcPts val="1600"/>
              </a:lnSpc>
            </a:pPr>
            <a:endParaRPr lang="en-US" sz="3200" b="1" dirty="0">
              <a:solidFill>
                <a:schemeClr val="tx1"/>
              </a:solidFill>
              <a:latin typeface="Arial" charset="0"/>
              <a:cs typeface="Arial" charset="0"/>
              <a:sym typeface="Arial" charset="0"/>
            </a:endParaRPr>
          </a:p>
          <a:p>
            <a:pPr marL="457200" indent="-457200" algn="l">
              <a:lnSpc>
                <a:spcPts val="1600"/>
              </a:lnSpc>
              <a:buFontTx/>
              <a:buChar char="-"/>
            </a:pPr>
            <a:r>
              <a:rPr lang="en-US" sz="3200" b="1" dirty="0" err="1" smtClean="0">
                <a:solidFill>
                  <a:schemeClr val="tx1"/>
                </a:solidFill>
                <a:latin typeface="Arial" charset="0"/>
                <a:cs typeface="Arial" charset="0"/>
                <a:sym typeface="Arial" charset="0"/>
              </a:rPr>
              <a:t>Forholdet</a:t>
            </a:r>
            <a:r>
              <a:rPr lang="en-US" sz="3200" b="1" dirty="0" smtClean="0">
                <a:solidFill>
                  <a:schemeClr val="tx1"/>
                </a:solidFill>
                <a:latin typeface="Arial" charset="0"/>
                <a:cs typeface="Arial" charset="0"/>
                <a:sym typeface="Arial" charset="0"/>
              </a:rPr>
              <a:t> </a:t>
            </a:r>
            <a:r>
              <a:rPr lang="en-US" sz="3200" b="1" dirty="0" err="1">
                <a:solidFill>
                  <a:schemeClr val="tx1"/>
                </a:solidFill>
                <a:latin typeface="Arial" charset="0"/>
                <a:cs typeface="Arial" charset="0"/>
                <a:sym typeface="Arial" charset="0"/>
              </a:rPr>
              <a:t>til</a:t>
            </a:r>
            <a:r>
              <a:rPr lang="en-US" sz="3200" b="1" dirty="0">
                <a:solidFill>
                  <a:schemeClr val="tx1"/>
                </a:solidFill>
                <a:latin typeface="Arial" charset="0"/>
                <a:cs typeface="Arial" charset="0"/>
                <a:sym typeface="Arial" charset="0"/>
              </a:rPr>
              <a:t> </a:t>
            </a:r>
            <a:r>
              <a:rPr lang="en-US" sz="3200" b="1" dirty="0" err="1" smtClean="0">
                <a:solidFill>
                  <a:schemeClr val="tx1"/>
                </a:solidFill>
                <a:latin typeface="Arial" charset="0"/>
                <a:cs typeface="Arial" charset="0"/>
                <a:sym typeface="Arial" charset="0"/>
              </a:rPr>
              <a:t>venner</a:t>
            </a:r>
            <a:endParaRPr lang="en-US" sz="3200" b="1" dirty="0" smtClean="0">
              <a:solidFill>
                <a:schemeClr val="tx1"/>
              </a:solidFill>
              <a:latin typeface="Arial" charset="0"/>
              <a:cs typeface="Arial" charset="0"/>
              <a:sym typeface="Arial" charset="0"/>
            </a:endParaRPr>
          </a:p>
          <a:p>
            <a:pPr marL="457200" indent="-457200" algn="l">
              <a:lnSpc>
                <a:spcPts val="1600"/>
              </a:lnSpc>
              <a:buFontTx/>
              <a:buChar char="-"/>
            </a:pPr>
            <a:endParaRPr lang="en-US" sz="3200" b="1" dirty="0">
              <a:solidFill>
                <a:schemeClr val="tx1"/>
              </a:solidFill>
              <a:latin typeface="Arial" charset="0"/>
              <a:cs typeface="Arial" charset="0"/>
              <a:sym typeface="Arial" charset="0"/>
            </a:endParaRPr>
          </a:p>
          <a:p>
            <a:pPr algn="l">
              <a:lnSpc>
                <a:spcPts val="1600"/>
              </a:lnSpc>
            </a:pPr>
            <a:endParaRPr lang="en-US" sz="3200" b="1" dirty="0">
              <a:solidFill>
                <a:schemeClr val="tx1"/>
              </a:solidFill>
              <a:latin typeface="Arial" charset="0"/>
              <a:cs typeface="Arial" charset="0"/>
              <a:sym typeface="Arial" charset="0"/>
            </a:endParaRPr>
          </a:p>
          <a:p>
            <a:pPr algn="l">
              <a:lnSpc>
                <a:spcPts val="1600"/>
              </a:lnSpc>
            </a:pPr>
            <a:endParaRPr lang="en-US" sz="3200" b="1" dirty="0">
              <a:solidFill>
                <a:schemeClr val="tx1"/>
              </a:solidFill>
              <a:latin typeface="Arial" charset="0"/>
              <a:cs typeface="Arial" charset="0"/>
              <a:sym typeface="Arial" charset="0"/>
            </a:endParaRPr>
          </a:p>
          <a:p>
            <a:pPr marL="457200" indent="-457200" algn="l">
              <a:lnSpc>
                <a:spcPts val="1600"/>
              </a:lnSpc>
              <a:buFontTx/>
              <a:buChar char="-"/>
            </a:pPr>
            <a:r>
              <a:rPr lang="en-US" sz="3200" b="1" dirty="0" err="1" smtClean="0">
                <a:solidFill>
                  <a:schemeClr val="tx1"/>
                </a:solidFill>
                <a:latin typeface="Arial" charset="0"/>
                <a:cs typeface="Arial" charset="0"/>
                <a:sym typeface="Arial" charset="0"/>
              </a:rPr>
              <a:t>Forholdet</a:t>
            </a:r>
            <a:r>
              <a:rPr lang="en-US" sz="3200" b="1" dirty="0" smtClean="0">
                <a:solidFill>
                  <a:schemeClr val="tx1"/>
                </a:solidFill>
                <a:latin typeface="Arial" charset="0"/>
                <a:cs typeface="Arial" charset="0"/>
                <a:sym typeface="Arial" charset="0"/>
              </a:rPr>
              <a:t> </a:t>
            </a:r>
            <a:r>
              <a:rPr lang="en-US" sz="3200" b="1" dirty="0" err="1">
                <a:solidFill>
                  <a:schemeClr val="tx1"/>
                </a:solidFill>
                <a:latin typeface="Arial" charset="0"/>
                <a:cs typeface="Arial" charset="0"/>
                <a:sym typeface="Arial" charset="0"/>
              </a:rPr>
              <a:t>til</a:t>
            </a:r>
            <a:r>
              <a:rPr lang="en-US" sz="3200" b="1" dirty="0">
                <a:solidFill>
                  <a:schemeClr val="tx1"/>
                </a:solidFill>
                <a:latin typeface="Arial" charset="0"/>
                <a:cs typeface="Arial" charset="0"/>
                <a:sym typeface="Arial" charset="0"/>
              </a:rPr>
              <a:t> </a:t>
            </a:r>
            <a:r>
              <a:rPr lang="en-US" sz="3200" b="1" dirty="0" err="1">
                <a:solidFill>
                  <a:schemeClr val="tx1"/>
                </a:solidFill>
                <a:latin typeface="Arial" charset="0"/>
                <a:cs typeface="Arial" charset="0"/>
                <a:sym typeface="Arial" charset="0"/>
              </a:rPr>
              <a:t>samfunnet</a:t>
            </a:r>
            <a:r>
              <a:rPr lang="en-US" sz="3200" b="1" dirty="0">
                <a:solidFill>
                  <a:schemeClr val="tx1"/>
                </a:solidFill>
                <a:latin typeface="Arial" charset="0"/>
                <a:cs typeface="Arial" charset="0"/>
                <a:sym typeface="Arial" charset="0"/>
              </a:rPr>
              <a:t> </a:t>
            </a:r>
            <a:r>
              <a:rPr lang="en-US" sz="3200" b="1" dirty="0" err="1" smtClean="0">
                <a:solidFill>
                  <a:schemeClr val="tx1"/>
                </a:solidFill>
                <a:latin typeface="Arial" charset="0"/>
                <a:cs typeface="Arial" charset="0"/>
                <a:sym typeface="Arial" charset="0"/>
              </a:rPr>
              <a:t>rundt</a:t>
            </a:r>
            <a:endParaRPr lang="en-US" sz="3200" b="1" dirty="0" smtClean="0">
              <a:solidFill>
                <a:schemeClr val="tx1"/>
              </a:solidFill>
              <a:latin typeface="Arial" charset="0"/>
              <a:cs typeface="Arial" charset="0"/>
              <a:sym typeface="Arial" charset="0"/>
            </a:endParaRPr>
          </a:p>
          <a:p>
            <a:pPr marL="457200" indent="-457200" algn="l">
              <a:lnSpc>
                <a:spcPts val="1600"/>
              </a:lnSpc>
              <a:buFontTx/>
              <a:buChar char="-"/>
            </a:pPr>
            <a:endParaRPr lang="en-US" sz="3200" b="1" dirty="0">
              <a:solidFill>
                <a:schemeClr val="tx1"/>
              </a:solidFill>
              <a:latin typeface="Arial" charset="0"/>
              <a:cs typeface="Arial" charset="0"/>
              <a:sym typeface="Arial" charset="0"/>
            </a:endParaRPr>
          </a:p>
          <a:p>
            <a:pPr algn="l">
              <a:lnSpc>
                <a:spcPts val="1600"/>
              </a:lnSpc>
            </a:pPr>
            <a:endParaRPr lang="en-US" sz="3200" b="1" dirty="0">
              <a:solidFill>
                <a:schemeClr val="tx1"/>
              </a:solidFill>
              <a:latin typeface="Arial" charset="0"/>
              <a:cs typeface="Arial" charset="0"/>
              <a:sym typeface="Arial" charset="0"/>
            </a:endParaRPr>
          </a:p>
          <a:p>
            <a:pPr algn="l">
              <a:lnSpc>
                <a:spcPts val="1600"/>
              </a:lnSpc>
            </a:pPr>
            <a:endParaRPr lang="en-US" sz="3200" b="1" dirty="0">
              <a:solidFill>
                <a:schemeClr val="tx1"/>
              </a:solidFill>
              <a:latin typeface="Arial" charset="0"/>
              <a:cs typeface="Arial" charset="0"/>
              <a:sym typeface="Arial" charset="0"/>
            </a:endParaRPr>
          </a:p>
          <a:p>
            <a:pPr marL="457200" indent="-457200" algn="l">
              <a:lnSpc>
                <a:spcPts val="1600"/>
              </a:lnSpc>
              <a:buFontTx/>
              <a:buChar char="-"/>
            </a:pPr>
            <a:r>
              <a:rPr lang="en-US" sz="3200" b="1" dirty="0" err="1" smtClean="0">
                <a:solidFill>
                  <a:schemeClr val="tx1"/>
                </a:solidFill>
                <a:latin typeface="Arial" charset="0"/>
                <a:cs typeface="Arial" charset="0"/>
                <a:sym typeface="Arial" charset="0"/>
              </a:rPr>
              <a:t>Forholdet</a:t>
            </a:r>
            <a:r>
              <a:rPr lang="en-US" sz="3200" b="1" dirty="0" smtClean="0">
                <a:solidFill>
                  <a:schemeClr val="tx1"/>
                </a:solidFill>
                <a:latin typeface="Arial" charset="0"/>
                <a:cs typeface="Arial" charset="0"/>
                <a:sym typeface="Arial" charset="0"/>
              </a:rPr>
              <a:t> </a:t>
            </a:r>
            <a:r>
              <a:rPr lang="en-US" sz="3200" b="1" dirty="0" err="1">
                <a:solidFill>
                  <a:schemeClr val="tx1"/>
                </a:solidFill>
                <a:latin typeface="Arial" charset="0"/>
                <a:cs typeface="Arial" charset="0"/>
                <a:sym typeface="Arial" charset="0"/>
              </a:rPr>
              <a:t>til</a:t>
            </a:r>
            <a:r>
              <a:rPr lang="en-US" sz="3200" b="1" dirty="0">
                <a:solidFill>
                  <a:schemeClr val="tx1"/>
                </a:solidFill>
                <a:latin typeface="Arial" charset="0"/>
                <a:cs typeface="Arial" charset="0"/>
                <a:sym typeface="Arial" charset="0"/>
              </a:rPr>
              <a:t> ‘</a:t>
            </a:r>
            <a:r>
              <a:rPr lang="en-US" sz="3200" b="1" dirty="0" err="1">
                <a:solidFill>
                  <a:schemeClr val="tx1"/>
                </a:solidFill>
                <a:latin typeface="Arial" charset="0"/>
                <a:cs typeface="Arial" charset="0"/>
                <a:sym typeface="Arial" charset="0"/>
              </a:rPr>
              <a:t>det</a:t>
            </a:r>
            <a:r>
              <a:rPr lang="en-US" sz="3200" b="1" dirty="0">
                <a:solidFill>
                  <a:schemeClr val="tx1"/>
                </a:solidFill>
                <a:latin typeface="Arial" charset="0"/>
                <a:cs typeface="Arial" charset="0"/>
                <a:sym typeface="Arial" charset="0"/>
              </a:rPr>
              <a:t> </a:t>
            </a:r>
            <a:r>
              <a:rPr lang="en-US" sz="3200" b="1" dirty="0" err="1">
                <a:solidFill>
                  <a:schemeClr val="tx1"/>
                </a:solidFill>
                <a:latin typeface="Arial" charset="0"/>
                <a:cs typeface="Arial" charset="0"/>
                <a:sym typeface="Arial" charset="0"/>
              </a:rPr>
              <a:t>bortenfor</a:t>
            </a:r>
            <a:r>
              <a:rPr lang="en-US" sz="3200" b="1" dirty="0" smtClean="0">
                <a:solidFill>
                  <a:schemeClr val="tx1"/>
                </a:solidFill>
                <a:latin typeface="Arial" charset="0"/>
                <a:cs typeface="Arial" charset="0"/>
                <a:sym typeface="Arial" charset="0"/>
              </a:rPr>
              <a:t>’</a:t>
            </a:r>
          </a:p>
          <a:p>
            <a:pPr marL="457200" indent="-457200" algn="l">
              <a:lnSpc>
                <a:spcPts val="1600"/>
              </a:lnSpc>
              <a:buFontTx/>
              <a:buChar char="-"/>
            </a:pPr>
            <a:endParaRPr lang="en-US" sz="3200" b="1" dirty="0">
              <a:solidFill>
                <a:schemeClr val="tx1"/>
              </a:solidFill>
              <a:latin typeface="Arial" charset="0"/>
              <a:cs typeface="Arial" charset="0"/>
              <a:sym typeface="Arial" charset="0"/>
            </a:endParaRPr>
          </a:p>
          <a:p>
            <a:pPr algn="l">
              <a:lnSpc>
                <a:spcPts val="1600"/>
              </a:lnSpc>
            </a:pPr>
            <a:r>
              <a:rPr lang="en-US" sz="2500" dirty="0">
                <a:solidFill>
                  <a:schemeClr val="tx1"/>
                </a:solidFill>
                <a:latin typeface="Arial" charset="0"/>
                <a:cs typeface="Arial" charset="0"/>
                <a:sym typeface="Arial" charset="0"/>
              </a:rPr>
              <a:t> </a:t>
            </a:r>
          </a:p>
          <a:p>
            <a:pPr algn="r">
              <a:lnSpc>
                <a:spcPts val="1600"/>
              </a:lnSpc>
            </a:pPr>
            <a:endParaRPr lang="en-US" sz="2500" dirty="0">
              <a:solidFill>
                <a:schemeClr val="tx1"/>
              </a:solidFill>
              <a:latin typeface="Arial" charset="0"/>
              <a:cs typeface="Arial" charset="0"/>
              <a:sym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6626"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26627" name="Rectangle 3"/>
          <p:cNvSpPr>
            <a:spLocks/>
          </p:cNvSpPr>
          <p:nvPr/>
        </p:nvSpPr>
        <p:spPr bwMode="auto">
          <a:xfrm>
            <a:off x="3708400" y="660400"/>
            <a:ext cx="48387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lnSpc>
                <a:spcPts val="1600"/>
              </a:lnSpc>
            </a:pPr>
            <a:r>
              <a:rPr lang="en-US" sz="3600" b="1">
                <a:solidFill>
                  <a:schemeClr val="tx1"/>
                </a:solidFill>
                <a:latin typeface="Arial" charset="0"/>
                <a:cs typeface="Arial" charset="0"/>
                <a:sym typeface="Arial" charset="0"/>
              </a:rPr>
              <a:t>Forholdet til seg selv:</a:t>
            </a:r>
          </a:p>
        </p:txBody>
      </p:sp>
      <p:sp>
        <p:nvSpPr>
          <p:cNvPr id="26628" name="Rectangle 4"/>
          <p:cNvSpPr>
            <a:spLocks/>
          </p:cNvSpPr>
          <p:nvPr/>
        </p:nvSpPr>
        <p:spPr bwMode="auto">
          <a:xfrm>
            <a:off x="3708400" y="2133600"/>
            <a:ext cx="8051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Egne ønsker og behov er det fremste motivet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for handlinger og valg.</a:t>
            </a:r>
          </a:p>
        </p:txBody>
      </p:sp>
      <p:sp>
        <p:nvSpPr>
          <p:cNvPr id="26629" name="Rectangle 5"/>
          <p:cNvSpPr>
            <a:spLocks/>
          </p:cNvSpPr>
          <p:nvPr/>
        </p:nvSpPr>
        <p:spPr bwMode="auto">
          <a:xfrm>
            <a:off x="3708400" y="5016500"/>
            <a:ext cx="8051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Samtidig kan disse ønskene også handle om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å hjelpe andre.</a:t>
            </a:r>
          </a:p>
        </p:txBody>
      </p:sp>
      <p:sp>
        <p:nvSpPr>
          <p:cNvPr id="26630" name="Rectangle 6"/>
          <p:cNvSpPr>
            <a:spLocks/>
          </p:cNvSpPr>
          <p:nvPr/>
        </p:nvSpPr>
        <p:spPr bwMode="auto">
          <a:xfrm>
            <a:off x="3708400" y="3378200"/>
            <a:ext cx="8051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Egne ønsker og behov preger hvordan man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forholder seg til trosspørsmål, forbruk,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seksualitet og det sosiale liv.</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8674"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28675" name="Rectangle 3"/>
          <p:cNvSpPr>
            <a:spLocks/>
          </p:cNvSpPr>
          <p:nvPr/>
        </p:nvSpPr>
        <p:spPr bwMode="auto">
          <a:xfrm>
            <a:off x="3708400" y="660400"/>
            <a:ext cx="4533900"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lnSpc>
                <a:spcPts val="1600"/>
              </a:lnSpc>
            </a:pPr>
            <a:r>
              <a:rPr lang="en-US" sz="3600" b="1">
                <a:solidFill>
                  <a:schemeClr val="tx1"/>
                </a:solidFill>
                <a:latin typeface="Arial" charset="0"/>
                <a:cs typeface="Arial" charset="0"/>
                <a:sym typeface="Arial" charset="0"/>
              </a:rPr>
              <a:t>Forholdet til venner:</a:t>
            </a:r>
          </a:p>
        </p:txBody>
      </p:sp>
      <p:sp>
        <p:nvSpPr>
          <p:cNvPr id="28676" name="Rectangle 4"/>
          <p:cNvSpPr>
            <a:spLocks/>
          </p:cNvSpPr>
          <p:nvPr/>
        </p:nvSpPr>
        <p:spPr bwMode="auto">
          <a:xfrm>
            <a:off x="3708400" y="2133600"/>
            <a:ext cx="8051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Venner er et sterkt holdepunkt i mange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ungdommers liv.</a:t>
            </a:r>
          </a:p>
        </p:txBody>
      </p:sp>
      <p:sp>
        <p:nvSpPr>
          <p:cNvPr id="28677" name="Rectangle 5"/>
          <p:cNvSpPr>
            <a:spLocks/>
          </p:cNvSpPr>
          <p:nvPr/>
        </p:nvSpPr>
        <p:spPr bwMode="auto">
          <a:xfrm>
            <a:off x="3708400" y="5016500"/>
            <a:ext cx="8051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Image og klesstil kan være en av drivkreftene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for å passe inn i enkelte miljøer.</a:t>
            </a:r>
          </a:p>
        </p:txBody>
      </p:sp>
      <p:sp>
        <p:nvSpPr>
          <p:cNvPr id="28678" name="Rectangle 6"/>
          <p:cNvSpPr>
            <a:spLocks/>
          </p:cNvSpPr>
          <p:nvPr/>
        </p:nvSpPr>
        <p:spPr bwMode="auto">
          <a:xfrm>
            <a:off x="3708400" y="3378200"/>
            <a:ext cx="8051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Venner på egen alder og med samme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interesser er de man primært søker aksept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hos.</a:t>
            </a:r>
          </a:p>
        </p:txBody>
      </p:sp>
      <p:sp>
        <p:nvSpPr>
          <p:cNvPr id="28679" name="Rectangle 7"/>
          <p:cNvSpPr>
            <a:spLocks/>
          </p:cNvSpPr>
          <p:nvPr/>
        </p:nvSpPr>
        <p:spPr bwMode="auto">
          <a:xfrm>
            <a:off x="3708400" y="6273800"/>
            <a:ext cx="8051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For noen er vennefelleskapet en erstatning for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stabile familieforhold.</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30722"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30723" name="Rectangle 3"/>
          <p:cNvSpPr>
            <a:spLocks/>
          </p:cNvSpPr>
          <p:nvPr/>
        </p:nvSpPr>
        <p:spPr bwMode="auto">
          <a:xfrm>
            <a:off x="3708400" y="660400"/>
            <a:ext cx="6640513"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lnSpc>
                <a:spcPts val="1600"/>
              </a:lnSpc>
            </a:pPr>
            <a:r>
              <a:rPr lang="en-US" sz="3600" b="1">
                <a:solidFill>
                  <a:schemeClr val="tx1"/>
                </a:solidFill>
                <a:latin typeface="Arial" charset="0"/>
                <a:cs typeface="Arial" charset="0"/>
                <a:sym typeface="Arial" charset="0"/>
              </a:rPr>
              <a:t>Forholdet til samfunnet rundt:</a:t>
            </a:r>
          </a:p>
        </p:txBody>
      </p:sp>
      <p:sp>
        <p:nvSpPr>
          <p:cNvPr id="30724" name="Rectangle 4"/>
          <p:cNvSpPr>
            <a:spLocks/>
          </p:cNvSpPr>
          <p:nvPr/>
        </p:nvSpPr>
        <p:spPr bwMode="auto">
          <a:xfrm>
            <a:off x="3708400" y="2476500"/>
            <a:ext cx="80518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Ungdommer bryr seg om verden de lever i.</a:t>
            </a:r>
          </a:p>
        </p:txBody>
      </p:sp>
      <p:sp>
        <p:nvSpPr>
          <p:cNvPr id="30725" name="Rectangle 5"/>
          <p:cNvSpPr>
            <a:spLocks/>
          </p:cNvSpPr>
          <p:nvPr/>
        </p:nvSpPr>
        <p:spPr bwMode="auto">
          <a:xfrm>
            <a:off x="3708400" y="5384800"/>
            <a:ext cx="8051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Denne likhetstanken kan likevel være preget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av blandene motiver. Samtidig som at en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ønsker at andre skal ha samme muligheter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som en selv, misunner en lett andre.</a:t>
            </a:r>
          </a:p>
        </p:txBody>
      </p:sp>
      <p:sp>
        <p:nvSpPr>
          <p:cNvPr id="30726" name="Rectangle 6"/>
          <p:cNvSpPr>
            <a:spLocks/>
          </p:cNvSpPr>
          <p:nvPr/>
        </p:nvSpPr>
        <p:spPr bwMode="auto">
          <a:xfrm>
            <a:off x="3708400" y="3441700"/>
            <a:ext cx="8051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De har gjerne en ideell tanke om likhet for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alle med fokus på menneskerettigheter,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dyrerettigheter og miljø.</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0" y="0"/>
            <a:ext cx="34544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32770" name="Rectangle 2"/>
          <p:cNvSpPr>
            <a:spLocks/>
          </p:cNvSpPr>
          <p:nvPr/>
        </p:nvSpPr>
        <p:spPr bwMode="auto">
          <a:xfrm>
            <a:off x="-12700" y="3746500"/>
            <a:ext cx="2451100" cy="6007100"/>
          </a:xfrm>
          <a:prstGeom prst="rect">
            <a:avLst/>
          </a:prstGeom>
          <a:solidFill>
            <a:schemeClr val="accent1"/>
          </a:solidFill>
          <a:ln>
            <a:noFill/>
          </a:ln>
          <a:effectLst>
            <a:outerShdw blurRad="152400" dist="76199" dir="2700000" algn="ctr" rotWithShape="0">
              <a:schemeClr val="bg2"/>
            </a:outerShdw>
          </a:effectLst>
          <a:extLst>
            <a:ext uri="{91240B29-F687-4F45-9708-019B960494DF}">
              <a14:hiddenLine xmlns:a14="http://schemas.microsoft.com/office/drawing/2010/main" w="25400">
                <a:solidFill>
                  <a:schemeClr val="tx1"/>
                </a:solidFill>
                <a:miter lim="800000"/>
                <a:headEnd type="none" w="med" len="med"/>
                <a:tailEnd type="none" w="med" len="med"/>
              </a14:hiddenLine>
            </a:ext>
          </a:extLst>
        </p:spPr>
        <p:txBody>
          <a:bodyPr lIns="0" tIns="0" rIns="0" bIns="0"/>
          <a:lstStyle/>
          <a:p>
            <a:pPr>
              <a:defRPr/>
            </a:pPr>
            <a:endParaRPr lang="nb-NO"/>
          </a:p>
        </p:txBody>
      </p:sp>
      <p:sp>
        <p:nvSpPr>
          <p:cNvPr id="32771" name="Rectangle 3"/>
          <p:cNvSpPr>
            <a:spLocks/>
          </p:cNvSpPr>
          <p:nvPr/>
        </p:nvSpPr>
        <p:spPr bwMode="auto">
          <a:xfrm>
            <a:off x="3708400" y="660400"/>
            <a:ext cx="61499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l">
              <a:lnSpc>
                <a:spcPts val="1600"/>
              </a:lnSpc>
            </a:pPr>
            <a:r>
              <a:rPr lang="en-US" sz="3600" b="1">
                <a:solidFill>
                  <a:schemeClr val="tx1"/>
                </a:solidFill>
                <a:latin typeface="Arial" charset="0"/>
                <a:cs typeface="Arial" charset="0"/>
                <a:sym typeface="Arial" charset="0"/>
              </a:rPr>
              <a:t>Forholdet til ‘det bortenfor’:</a:t>
            </a:r>
          </a:p>
        </p:txBody>
      </p:sp>
      <p:sp>
        <p:nvSpPr>
          <p:cNvPr id="32772" name="Rectangle 4"/>
          <p:cNvSpPr>
            <a:spLocks/>
          </p:cNvSpPr>
          <p:nvPr/>
        </p:nvSpPr>
        <p:spPr bwMode="auto">
          <a:xfrm>
            <a:off x="3708400" y="2139950"/>
            <a:ext cx="8051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Mange ungdommer leter etter svar i noe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bortenfor seg selv.</a:t>
            </a:r>
          </a:p>
        </p:txBody>
      </p:sp>
      <p:sp>
        <p:nvSpPr>
          <p:cNvPr id="32773" name="Rectangle 5"/>
          <p:cNvSpPr>
            <a:spLocks/>
          </p:cNvSpPr>
          <p:nvPr/>
        </p:nvSpPr>
        <p:spPr bwMode="auto">
          <a:xfrm>
            <a:off x="3708400" y="5580063"/>
            <a:ext cx="80518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Mange har en “plukk og miks”-tilnærming til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trosspørsmål der man blander elementer fra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ulike religioner og skaper sin egen religiøse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tro.</a:t>
            </a:r>
          </a:p>
        </p:txBody>
      </p:sp>
      <p:sp>
        <p:nvSpPr>
          <p:cNvPr id="32774" name="Rectangle 6"/>
          <p:cNvSpPr>
            <a:spLocks/>
          </p:cNvSpPr>
          <p:nvPr/>
        </p:nvSpPr>
        <p:spPr bwMode="auto">
          <a:xfrm>
            <a:off x="3708400" y="3327400"/>
            <a:ext cx="80518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Gudstro er blitt mer vanlig blant unge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mennesker de siste årene, men det er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mange ulike oppfatninger om hvordan “Gud”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er.</a:t>
            </a:r>
          </a:p>
        </p:txBody>
      </p:sp>
      <p:sp>
        <p:nvSpPr>
          <p:cNvPr id="32775" name="Rectangle 7"/>
          <p:cNvSpPr>
            <a:spLocks/>
          </p:cNvSpPr>
          <p:nvPr/>
        </p:nvSpPr>
        <p:spPr bwMode="auto">
          <a:xfrm>
            <a:off x="3708400" y="7613650"/>
            <a:ext cx="80518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p>
            <a:pPr algn="l"/>
            <a:r>
              <a:rPr lang="en-US" sz="3000">
                <a:solidFill>
                  <a:schemeClr val="tx1"/>
                </a:solidFill>
                <a:latin typeface="Arial" charset="0"/>
                <a:cs typeface="Arial" charset="0"/>
                <a:sym typeface="Arial" charset="0"/>
              </a:rPr>
              <a:t>- Det har blitt stadig mer populært å hente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elementer fra gamle hedenske røtter </a:t>
            </a:r>
            <a:br>
              <a:rPr lang="en-US" sz="3000">
                <a:solidFill>
                  <a:schemeClr val="tx1"/>
                </a:solidFill>
                <a:latin typeface="Arial" charset="0"/>
                <a:cs typeface="Arial" charset="0"/>
                <a:sym typeface="Arial" charset="0"/>
              </a:rPr>
            </a:br>
            <a:r>
              <a:rPr lang="en-US" sz="3000">
                <a:solidFill>
                  <a:schemeClr val="tx1"/>
                </a:solidFill>
                <a:latin typeface="Arial" charset="0"/>
                <a:cs typeface="Arial" charset="0"/>
                <a:sym typeface="Arial" charset="0"/>
              </a:rPr>
              <a:t>  (f.eks. sjamanisme).</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14.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ítulo y subtítulo">
  <a:themeElements>
    <a:clrScheme name="">
      <a:dk1>
        <a:srgbClr val="000000"/>
      </a:dk1>
      <a:lt1>
        <a:srgbClr val="FFFFFF"/>
      </a:lt1>
      <a:dk2>
        <a:srgbClr val="000000"/>
      </a:dk2>
      <a:lt2>
        <a:srgbClr val="E88D29"/>
      </a:lt2>
      <a:accent1>
        <a:srgbClr val="E15E1F"/>
      </a:accent1>
      <a:accent2>
        <a:srgbClr val="333399"/>
      </a:accent2>
      <a:accent3>
        <a:srgbClr val="FFFFFF"/>
      </a:accent3>
      <a:accent4>
        <a:srgbClr val="000000"/>
      </a:accent4>
      <a:accent5>
        <a:srgbClr val="EEB6AB"/>
      </a:accent5>
      <a:accent6>
        <a:srgbClr val="2D2D8A"/>
      </a:accent6>
      <a:hlink>
        <a:srgbClr val="009999"/>
      </a:hlink>
      <a:folHlink>
        <a:srgbClr val="99CC00"/>
      </a:folHlink>
    </a:clrScheme>
    <a:fontScheme name="Aspek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ítulo y subtítul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En blanco">
  <a:themeElements>
    <a:clrScheme name="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n blanco">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Título y viñetas (izquierda)">
  <a:themeElements>
    <a:clrScheme name="Título y viñetas (izquierd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ítulo y viñetas (izquierda)">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ítulo y viñetas (izquierd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Título y viñetas (2 columnas)">
  <a:themeElements>
    <a:clrScheme name="Título y viñetas (2 columna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ítulo y viñetas (2 columna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ítulo y viñetas (2 columna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Título y viñetas (derecha)">
  <a:themeElements>
    <a:clrScheme name="Título y viñetas (derech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ítulo y viñetas (derecha)">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ítulo y viñetas (derech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Título, viñetas y foto">
  <a:themeElements>
    <a:clrScheme name="Título, viñetas y f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ítulo, viñetas y foto">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ítulo, viñetas y f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ítulo y viñetas">
  <a:themeElements>
    <a:clrScheme name="">
      <a:dk1>
        <a:srgbClr val="000000"/>
      </a:dk1>
      <a:lt1>
        <a:srgbClr val="FFFFFF"/>
      </a:lt1>
      <a:dk2>
        <a:srgbClr val="000000"/>
      </a:dk2>
      <a:lt2>
        <a:srgbClr val="E88D29"/>
      </a:lt2>
      <a:accent1>
        <a:srgbClr val="E15E1F"/>
      </a:accent1>
      <a:accent2>
        <a:srgbClr val="333399"/>
      </a:accent2>
      <a:accent3>
        <a:srgbClr val="FFFFFF"/>
      </a:accent3>
      <a:accent4>
        <a:srgbClr val="000000"/>
      </a:accent4>
      <a:accent5>
        <a:srgbClr val="EEB6AB"/>
      </a:accent5>
      <a:accent6>
        <a:srgbClr val="2D2D8A"/>
      </a:accent6>
      <a:hlink>
        <a:srgbClr val="009999"/>
      </a:hlink>
      <a:folHlink>
        <a:srgbClr val="99CC00"/>
      </a:folHlink>
    </a:clrScheme>
    <a:fontScheme name="Título y viñeta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ítulo y viñeta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ítulo (centro)">
  <a:themeElements>
    <a:clrScheme name="Título (centr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ítulo (centro)">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ítulo (centr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Viñetas">
  <a:themeElements>
    <a:clrScheme name="Viñeta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ñeta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Viñeta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Foto (horizontal)">
  <a:themeElements>
    <a:clrScheme name="Foto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oto (horizontal)">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Foto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Foto (reflejo horizontal)">
  <a:themeElements>
    <a:clrScheme name="Foto (reflejo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oto (reflejo horizontal)">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Foto (reflejo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Foto (vertical)">
  <a:themeElements>
    <a:clrScheme name="Foto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oto (vertical)">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Foto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Foto (reflejo vertical)">
  <a:themeElements>
    <a:clrScheme name="Foto (reflejo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oto (reflejo vertical)">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Foto (reflejo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Título (arriba)">
  <a:themeElements>
    <a:clrScheme name="Título (arrib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ítulo (arriba)">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ítulo (arrib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189</TotalTime>
  <Pages>0</Pages>
  <Words>2400</Words>
  <Characters>0</Characters>
  <Application>Microsoft Office PowerPoint</Application>
  <PresentationFormat>Egendefinert</PresentationFormat>
  <Lines>0</Lines>
  <Paragraphs>190</Paragraphs>
  <Slides>22</Slides>
  <Notes>18</Notes>
  <HiddenSlides>0</HiddenSlides>
  <MMClips>0</MMClips>
  <ScaleCrop>false</ScaleCrop>
  <HeadingPairs>
    <vt:vector size="6" baseType="variant">
      <vt:variant>
        <vt:lpstr>Brukte skrifter</vt:lpstr>
      </vt:variant>
      <vt:variant>
        <vt:i4>7</vt:i4>
      </vt:variant>
      <vt:variant>
        <vt:lpstr>Tema</vt:lpstr>
      </vt:variant>
      <vt:variant>
        <vt:i4>14</vt:i4>
      </vt:variant>
      <vt:variant>
        <vt:lpstr>Lysbildetitler</vt:lpstr>
      </vt:variant>
      <vt:variant>
        <vt:i4>22</vt:i4>
      </vt:variant>
    </vt:vector>
  </HeadingPairs>
  <TitlesOfParts>
    <vt:vector size="43" baseType="lpstr">
      <vt:lpstr>Gill Sans</vt:lpstr>
      <vt:lpstr>ヒラギノ角ゴ ProN W3</vt:lpstr>
      <vt:lpstr>Arial</vt:lpstr>
      <vt:lpstr>Verdana</vt:lpstr>
      <vt:lpstr>Lucida Grande</vt:lpstr>
      <vt:lpstr>Helvetica</vt:lpstr>
      <vt:lpstr>Lucida Sans</vt:lpstr>
      <vt:lpstr>Título y subtítulo</vt:lpstr>
      <vt:lpstr>Título y viñetas</vt:lpstr>
      <vt:lpstr>Título (centro)</vt:lpstr>
      <vt:lpstr>Viñetas</vt:lpstr>
      <vt:lpstr>Foto (horizontal)</vt:lpstr>
      <vt:lpstr>Foto (reflejo horizontal)</vt:lpstr>
      <vt:lpstr>Foto (vertical)</vt:lpstr>
      <vt:lpstr>Foto (reflejo vertical)</vt:lpstr>
      <vt:lpstr>Título (arriba)</vt:lpstr>
      <vt:lpstr>En blanco</vt:lpstr>
      <vt:lpstr>Título y viñetas (izquierda)</vt:lpstr>
      <vt:lpstr>Título y viñetas (2 columnas)</vt:lpstr>
      <vt:lpstr>Título y viñetas (derecha)</vt:lpstr>
      <vt:lpstr>Título, viñetas y foto</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Margunn Serigstad Dahle</dc:creator>
  <cp:lastModifiedBy>Margunn Serigstad Dahle</cp:lastModifiedBy>
  <cp:revision>30</cp:revision>
  <cp:lastPrinted>2011-08-09T11:37:26Z</cp:lastPrinted>
  <dcterms:modified xsi:type="dcterms:W3CDTF">2011-08-11T12:35:55Z</dcterms:modified>
</cp:coreProperties>
</file>