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31"/>
  </p:notesMasterIdLst>
  <p:handoutMasterIdLst>
    <p:handoutMasterId r:id="rId32"/>
  </p:handout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3" r:id="rId9"/>
    <p:sldId id="301" r:id="rId10"/>
    <p:sldId id="302" r:id="rId11"/>
    <p:sldId id="262" r:id="rId12"/>
    <p:sldId id="263" r:id="rId13"/>
    <p:sldId id="284" r:id="rId14"/>
    <p:sldId id="283" r:id="rId15"/>
    <p:sldId id="285" r:id="rId16"/>
    <p:sldId id="289" r:id="rId17"/>
    <p:sldId id="271" r:id="rId18"/>
    <p:sldId id="281" r:id="rId19"/>
    <p:sldId id="293" r:id="rId20"/>
    <p:sldId id="269" r:id="rId21"/>
    <p:sldId id="268" r:id="rId22"/>
    <p:sldId id="288" r:id="rId23"/>
    <p:sldId id="265" r:id="rId24"/>
    <p:sldId id="286" r:id="rId25"/>
    <p:sldId id="266" r:id="rId26"/>
    <p:sldId id="287" r:id="rId27"/>
    <p:sldId id="282" r:id="rId28"/>
    <p:sldId id="290" r:id="rId29"/>
    <p:sldId id="292" r:id="rId30"/>
  </p:sldIdLst>
  <p:sldSz cx="10080625" cy="7559675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68" d="100"/>
          <a:sy n="68" d="100"/>
        </p:scale>
        <p:origin x="1026" y="6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59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lIns="82467" tIns="41234" rIns="82467" bIns="41234" compatLnSpc="0"/>
          <a:lstStyle/>
          <a:p>
            <a:pPr hangingPunct="0">
              <a:defRPr sz="1400"/>
            </a:pPr>
            <a:endParaRPr lang="nb-NO" sz="13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quarter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lIns="82467" tIns="41234" rIns="82467" bIns="41234" compatLnSpc="0"/>
          <a:lstStyle/>
          <a:p>
            <a:pPr algn="r" hangingPunct="0">
              <a:defRPr sz="1400"/>
            </a:pPr>
            <a:endParaRPr lang="nb-NO" sz="13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lIns="82467" tIns="41234" rIns="82467" bIns="41234" anchor="b" compatLnSpc="0"/>
          <a:lstStyle/>
          <a:p>
            <a:pPr hangingPunct="0">
              <a:defRPr sz="1400"/>
            </a:pPr>
            <a:endParaRPr lang="nb-NO" sz="13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3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vert="horz" lIns="82467" tIns="41234" rIns="82467" bIns="41234" anchor="b" compatLnSpc="0"/>
          <a:lstStyle/>
          <a:p>
            <a:pPr algn="r" hangingPunct="0">
              <a:defRPr sz="1400"/>
            </a:pPr>
            <a:fld id="{E3C583E3-5760-4D9F-9378-A0C922B2D75B}" type="slidenum">
              <a:pPr algn="r" hangingPunct="0">
                <a:defRPr sz="1400"/>
              </a:pPr>
              <a:t>‹#›</a:t>
            </a:fld>
            <a:endParaRPr lang="nb-NO" sz="13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81654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4962525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3"/>
          </p:nvPr>
        </p:nvSpPr>
        <p:spPr>
          <a:xfrm>
            <a:off x="679797" y="4715068"/>
            <a:ext cx="5438050" cy="44667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topptekst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nb-NO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idx="1"/>
          </p:nvPr>
        </p:nvSpPr>
        <p:spPr>
          <a:xfrm>
            <a:off x="3847649" y="0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nb-NO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nb-NO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nb-NO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927737B-5A1B-4CA2-AB36-E7A523CD1DB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37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nb-NO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9"/>
            <a:ext cx="5438050" cy="307777"/>
          </a:xfrm>
        </p:spPr>
        <p:txBody>
          <a:bodyPr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23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995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7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19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3242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189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023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705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695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271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3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47425" y="4641202"/>
            <a:ext cx="5438050" cy="4607444"/>
          </a:xfrm>
        </p:spPr>
        <p:txBody>
          <a:bodyPr/>
          <a:lstStyle/>
          <a:p>
            <a:pPr lvl="0"/>
            <a:r>
              <a:rPr lang="nb-NO" sz="1300" dirty="0"/>
              <a:t>Fra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 err="1">
                <a:latin typeface="Times-Roman" pitchFamily="18"/>
              </a:rPr>
              <a:t>Aadnanes</a:t>
            </a:r>
            <a:r>
              <a:rPr lang="en-US" sz="1300" dirty="0">
                <a:latin typeface="Times-Roman" pitchFamily="18"/>
              </a:rPr>
              <a:t>, P.M. (2002) </a:t>
            </a:r>
            <a:r>
              <a:rPr lang="en-US" sz="1300" i="1" dirty="0" err="1">
                <a:latin typeface="Times-Roman" pitchFamily="18"/>
              </a:rPr>
              <a:t>Livssyn</a:t>
            </a:r>
            <a:r>
              <a:rPr lang="en-US" sz="1300" i="1" dirty="0">
                <a:latin typeface="Times-Roman" pitchFamily="18"/>
              </a:rPr>
              <a:t>, </a:t>
            </a:r>
            <a:r>
              <a:rPr lang="en-US" sz="1300" dirty="0">
                <a:latin typeface="Times-Roman" pitchFamily="18"/>
              </a:rPr>
              <a:t>3.utg. </a:t>
            </a:r>
            <a:r>
              <a:rPr lang="en-US" sz="1300" dirty="0" err="1">
                <a:latin typeface="Times-Roman" pitchFamily="18"/>
              </a:rPr>
              <a:t>Universitetsforlaget</a:t>
            </a:r>
            <a:r>
              <a:rPr lang="en-US" sz="1300" dirty="0">
                <a:latin typeface="Times-Roman" pitchFamily="18"/>
              </a:rPr>
              <a:t> (de </a:t>
            </a:r>
            <a:r>
              <a:rPr lang="en-US" sz="1300" dirty="0" err="1">
                <a:latin typeface="Times-Roman" pitchFamily="18"/>
              </a:rPr>
              <a:t>tre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første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punktene</a:t>
            </a:r>
            <a:r>
              <a:rPr lang="en-US" sz="1300" dirty="0">
                <a:latin typeface="Times-Roman" pitchFamily="18"/>
              </a:rPr>
              <a:t>)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>
                <a:latin typeface="Times-Roman" pitchFamily="18"/>
              </a:rPr>
              <a:t>Sire, J.W. (2004) </a:t>
            </a:r>
            <a:r>
              <a:rPr lang="en-US" sz="1300" i="1" dirty="0">
                <a:latin typeface="Times-Roman" pitchFamily="18"/>
              </a:rPr>
              <a:t>The Universe Next Door- a basic worldview  catalog. </a:t>
            </a:r>
            <a:r>
              <a:rPr lang="en-US" sz="1300" dirty="0">
                <a:latin typeface="Times-Roman" pitchFamily="18"/>
              </a:rPr>
              <a:t>4.utg. IVP Academic (de to </a:t>
            </a:r>
            <a:r>
              <a:rPr lang="en-US" sz="1300" dirty="0" err="1">
                <a:latin typeface="Times-Roman" pitchFamily="18"/>
              </a:rPr>
              <a:t>siste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punktene</a:t>
            </a:r>
            <a:r>
              <a:rPr lang="en-US" sz="1300" dirty="0">
                <a:latin typeface="Times-Roman" pitchFamily="18"/>
              </a:rPr>
              <a:t>)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endParaRPr lang="en-US" sz="1300" dirty="0">
              <a:latin typeface="Times-Roman" pitchFamily="18"/>
            </a:endParaRP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>
                <a:latin typeface="Times-Roman" pitchFamily="18"/>
              </a:rPr>
              <a:t>Med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siste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punktet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menes</a:t>
            </a:r>
            <a:r>
              <a:rPr lang="en-US" sz="1300" dirty="0">
                <a:latin typeface="Times-Roman" pitchFamily="18"/>
              </a:rPr>
              <a:t> at </a:t>
            </a:r>
            <a:r>
              <a:rPr lang="en-US" sz="1300" dirty="0" err="1">
                <a:latin typeface="Times-Roman" pitchFamily="18"/>
              </a:rPr>
              <a:t>noen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tenker</a:t>
            </a:r>
            <a:r>
              <a:rPr lang="en-US" sz="1300" dirty="0">
                <a:latin typeface="Times-Roman" pitchFamily="18"/>
              </a:rPr>
              <a:t> at de </a:t>
            </a:r>
            <a:r>
              <a:rPr lang="en-US" sz="1300" dirty="0" err="1">
                <a:latin typeface="Times-Roman" pitchFamily="18"/>
              </a:rPr>
              <a:t>ikke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, de </a:t>
            </a:r>
            <a:r>
              <a:rPr lang="en-US" sz="1300" dirty="0" err="1">
                <a:latin typeface="Times-Roman" pitchFamily="18"/>
              </a:rPr>
              <a:t>tror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ikke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noe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spesielt</a:t>
            </a:r>
            <a:r>
              <a:rPr lang="en-US" sz="1300" dirty="0">
                <a:latin typeface="Times-Roman" pitchFamily="18"/>
              </a:rPr>
              <a:t>, men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likevel</a:t>
            </a:r>
            <a:r>
              <a:rPr lang="en-US" sz="1300" dirty="0">
                <a:latin typeface="Times-Roman" pitchFamily="18"/>
              </a:rPr>
              <a:t>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,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er</a:t>
            </a:r>
            <a:r>
              <a:rPr lang="en-US" sz="1300" dirty="0">
                <a:latin typeface="Times-Roman" pitchFamily="18"/>
              </a:rPr>
              <a:t> bare lite </a:t>
            </a:r>
            <a:r>
              <a:rPr lang="en-US" sz="1300" dirty="0" err="1">
                <a:latin typeface="Times-Roman" pitchFamily="18"/>
              </a:rPr>
              <a:t>gjennomtenkt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i="1" dirty="0" err="1">
                <a:latin typeface="Times-Roman" pitchFamily="18"/>
              </a:rPr>
              <a:t>ubevisst</a:t>
            </a:r>
            <a:r>
              <a:rPr lang="en-US" sz="1300" i="1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Hvis</a:t>
            </a:r>
            <a:r>
              <a:rPr lang="en-US" sz="1300" dirty="0">
                <a:latin typeface="Times-Roman" pitchFamily="18"/>
              </a:rPr>
              <a:t> de </a:t>
            </a:r>
            <a:r>
              <a:rPr lang="en-US" sz="1300" dirty="0" err="1">
                <a:latin typeface="Times-Roman" pitchFamily="18"/>
              </a:rPr>
              <a:t>f.eks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får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spørsmål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om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mennesket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større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verdi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enn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dyerene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om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hva</a:t>
            </a:r>
            <a:r>
              <a:rPr lang="en-US" sz="1300" dirty="0">
                <a:latin typeface="Times-Roman" pitchFamily="18"/>
              </a:rPr>
              <a:t> de </a:t>
            </a:r>
            <a:r>
              <a:rPr lang="en-US" sz="1300" dirty="0" err="1">
                <a:latin typeface="Times-Roman" pitchFamily="18"/>
              </a:rPr>
              <a:t>tror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skjer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når</a:t>
            </a:r>
            <a:r>
              <a:rPr lang="en-US" sz="1300" dirty="0">
                <a:latin typeface="Times-Roman" pitchFamily="18"/>
              </a:rPr>
              <a:t> vi </a:t>
            </a:r>
            <a:r>
              <a:rPr lang="en-US" sz="1300" dirty="0" err="1">
                <a:latin typeface="Times-Roman" pitchFamily="18"/>
              </a:rPr>
              <a:t>dør</a:t>
            </a:r>
            <a:r>
              <a:rPr lang="en-US" sz="1300" dirty="0">
                <a:latin typeface="Times-Roman" pitchFamily="18"/>
              </a:rPr>
              <a:t>, </a:t>
            </a:r>
            <a:r>
              <a:rPr lang="en-US" sz="1300" dirty="0" err="1">
                <a:latin typeface="Times-Roman" pitchFamily="18"/>
              </a:rPr>
              <a:t>så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viser</a:t>
            </a:r>
            <a:r>
              <a:rPr lang="en-US" sz="1300" dirty="0">
                <a:latin typeface="Times-Roman" pitchFamily="18"/>
              </a:rPr>
              <a:t> de at de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, </a:t>
            </a:r>
            <a:r>
              <a:rPr lang="en-US" sz="1300" dirty="0" err="1">
                <a:latin typeface="Times-Roman" pitchFamily="18"/>
              </a:rPr>
              <a:t>selv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om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ikke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noe</a:t>
            </a:r>
            <a:r>
              <a:rPr lang="en-US" sz="1300" dirty="0">
                <a:latin typeface="Times-Roman" pitchFamily="18"/>
              </a:rPr>
              <a:t> de </a:t>
            </a:r>
            <a:r>
              <a:rPr lang="en-US" sz="1300" dirty="0" err="1">
                <a:latin typeface="Times-Roman" pitchFamily="18"/>
              </a:rPr>
              <a:t>tenker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til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vanlig</a:t>
            </a:r>
            <a:r>
              <a:rPr lang="en-US" sz="1300" dirty="0">
                <a:latin typeface="Times-Roman" pitchFamily="18"/>
              </a:rPr>
              <a:t>.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kan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være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mindre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bevisst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kan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også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være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mindre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sammenhengene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i="1" dirty="0" err="1">
                <a:latin typeface="Times-Roman" pitchFamily="18"/>
              </a:rPr>
              <a:t>konsistent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Noen</a:t>
            </a:r>
            <a:r>
              <a:rPr lang="en-US" sz="1300" dirty="0">
                <a:latin typeface="Times-Roman" pitchFamily="18"/>
              </a:rPr>
              <a:t> blander </a:t>
            </a:r>
            <a:r>
              <a:rPr lang="en-US" sz="1300" dirty="0" err="1">
                <a:latin typeface="Times-Roman" pitchFamily="18"/>
              </a:rPr>
              <a:t>sammen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elementer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fra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ulike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600" dirty="0">
                <a:latin typeface="Times-Roman" pitchFamily="18"/>
              </a:rPr>
              <a:t> 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endParaRPr lang="en-US" sz="1300" dirty="0">
              <a:latin typeface="Times-Roman" pitchFamily="18"/>
            </a:endParaRP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>
                <a:latin typeface="Times-Roman" pitchFamily="18"/>
              </a:rPr>
              <a:t>Se </a:t>
            </a:r>
            <a:r>
              <a:rPr lang="en-US" sz="1300" dirty="0" err="1">
                <a:latin typeface="Times-Roman" pitchFamily="18"/>
              </a:rPr>
              <a:t>prosjektoppgave</a:t>
            </a:r>
            <a:endParaRPr lang="en-US" sz="1300" dirty="0">
              <a:latin typeface="Times-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71212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335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440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8099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877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185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010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328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681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9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62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47425" y="4641202"/>
            <a:ext cx="5438050" cy="4607444"/>
          </a:xfrm>
        </p:spPr>
        <p:txBody>
          <a:bodyPr/>
          <a:lstStyle/>
          <a:p>
            <a:pPr lvl="0"/>
            <a:r>
              <a:rPr lang="nb-NO" sz="1300" dirty="0"/>
              <a:t>Fra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 err="1">
                <a:latin typeface="Times-Roman" pitchFamily="18"/>
              </a:rPr>
              <a:t>Aadnanes</a:t>
            </a:r>
            <a:r>
              <a:rPr lang="en-US" sz="1300" dirty="0">
                <a:latin typeface="Times-Roman" pitchFamily="18"/>
              </a:rPr>
              <a:t>, P.M. (2002) </a:t>
            </a:r>
            <a:r>
              <a:rPr lang="en-US" sz="1300" i="1" dirty="0" err="1">
                <a:latin typeface="Times-Roman" pitchFamily="18"/>
              </a:rPr>
              <a:t>Livssyn</a:t>
            </a:r>
            <a:r>
              <a:rPr lang="en-US" sz="1300" i="1" dirty="0">
                <a:latin typeface="Times-Roman" pitchFamily="18"/>
              </a:rPr>
              <a:t>, </a:t>
            </a:r>
            <a:r>
              <a:rPr lang="en-US" sz="1300" dirty="0">
                <a:latin typeface="Times-Roman" pitchFamily="18"/>
              </a:rPr>
              <a:t>3.utg. </a:t>
            </a:r>
            <a:r>
              <a:rPr lang="en-US" sz="1300" dirty="0" err="1">
                <a:latin typeface="Times-Roman" pitchFamily="18"/>
              </a:rPr>
              <a:t>Universitetsforlaget</a:t>
            </a:r>
            <a:r>
              <a:rPr lang="en-US" sz="1300" dirty="0">
                <a:latin typeface="Times-Roman" pitchFamily="18"/>
              </a:rPr>
              <a:t> (de </a:t>
            </a:r>
            <a:r>
              <a:rPr lang="en-US" sz="1300" dirty="0" err="1">
                <a:latin typeface="Times-Roman" pitchFamily="18"/>
              </a:rPr>
              <a:t>tre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første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punktene</a:t>
            </a:r>
            <a:r>
              <a:rPr lang="en-US" sz="1300" dirty="0">
                <a:latin typeface="Times-Roman" pitchFamily="18"/>
              </a:rPr>
              <a:t>)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>
                <a:latin typeface="Times-Roman" pitchFamily="18"/>
              </a:rPr>
              <a:t>Sire, J.W. (2004) </a:t>
            </a:r>
            <a:r>
              <a:rPr lang="en-US" sz="1300" i="1" dirty="0">
                <a:latin typeface="Times-Roman" pitchFamily="18"/>
              </a:rPr>
              <a:t>The Universe Next Door- a basic worldview  catalog. </a:t>
            </a:r>
            <a:r>
              <a:rPr lang="en-US" sz="1300" dirty="0">
                <a:latin typeface="Times-Roman" pitchFamily="18"/>
              </a:rPr>
              <a:t>4.utg. IVP Academic (de to </a:t>
            </a:r>
            <a:r>
              <a:rPr lang="en-US" sz="1300" dirty="0" err="1">
                <a:latin typeface="Times-Roman" pitchFamily="18"/>
              </a:rPr>
              <a:t>siste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punktene</a:t>
            </a:r>
            <a:r>
              <a:rPr lang="en-US" sz="1300" dirty="0">
                <a:latin typeface="Times-Roman" pitchFamily="18"/>
              </a:rPr>
              <a:t>)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endParaRPr lang="en-US" sz="1300" dirty="0">
              <a:latin typeface="Times-Roman" pitchFamily="18"/>
            </a:endParaRP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>
                <a:latin typeface="Times-Roman" pitchFamily="18"/>
              </a:rPr>
              <a:t>Med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siste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punktet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menes</a:t>
            </a:r>
            <a:r>
              <a:rPr lang="en-US" sz="1300" dirty="0">
                <a:latin typeface="Times-Roman" pitchFamily="18"/>
              </a:rPr>
              <a:t> at </a:t>
            </a:r>
            <a:r>
              <a:rPr lang="en-US" sz="1300" dirty="0" err="1">
                <a:latin typeface="Times-Roman" pitchFamily="18"/>
              </a:rPr>
              <a:t>noen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tenker</a:t>
            </a:r>
            <a:r>
              <a:rPr lang="en-US" sz="1300" dirty="0">
                <a:latin typeface="Times-Roman" pitchFamily="18"/>
              </a:rPr>
              <a:t> at de </a:t>
            </a:r>
            <a:r>
              <a:rPr lang="en-US" sz="1300" dirty="0" err="1">
                <a:latin typeface="Times-Roman" pitchFamily="18"/>
              </a:rPr>
              <a:t>ikke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, de </a:t>
            </a:r>
            <a:r>
              <a:rPr lang="en-US" sz="1300" dirty="0" err="1">
                <a:latin typeface="Times-Roman" pitchFamily="18"/>
              </a:rPr>
              <a:t>tror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ikke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noe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spesielt</a:t>
            </a:r>
            <a:r>
              <a:rPr lang="en-US" sz="1300" dirty="0">
                <a:latin typeface="Times-Roman" pitchFamily="18"/>
              </a:rPr>
              <a:t>, men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likevel</a:t>
            </a:r>
            <a:r>
              <a:rPr lang="en-US" sz="1300" dirty="0">
                <a:latin typeface="Times-Roman" pitchFamily="18"/>
              </a:rPr>
              <a:t>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,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er</a:t>
            </a:r>
            <a:r>
              <a:rPr lang="en-US" sz="1300" dirty="0">
                <a:latin typeface="Times-Roman" pitchFamily="18"/>
              </a:rPr>
              <a:t> bare lite </a:t>
            </a:r>
            <a:r>
              <a:rPr lang="en-US" sz="1300" dirty="0" err="1">
                <a:latin typeface="Times-Roman" pitchFamily="18"/>
              </a:rPr>
              <a:t>gjennomtenkt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i="1" dirty="0" err="1">
                <a:latin typeface="Times-Roman" pitchFamily="18"/>
              </a:rPr>
              <a:t>ubevisst</a:t>
            </a:r>
            <a:r>
              <a:rPr lang="en-US" sz="1300" i="1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Hvis</a:t>
            </a:r>
            <a:r>
              <a:rPr lang="en-US" sz="1300" dirty="0">
                <a:latin typeface="Times-Roman" pitchFamily="18"/>
              </a:rPr>
              <a:t> de </a:t>
            </a:r>
            <a:r>
              <a:rPr lang="en-US" sz="1300" dirty="0" err="1">
                <a:latin typeface="Times-Roman" pitchFamily="18"/>
              </a:rPr>
              <a:t>f.eks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får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spørsmål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om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mennesket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større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verdi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enn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dyerene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om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hva</a:t>
            </a:r>
            <a:r>
              <a:rPr lang="en-US" sz="1300" dirty="0">
                <a:latin typeface="Times-Roman" pitchFamily="18"/>
              </a:rPr>
              <a:t> de </a:t>
            </a:r>
            <a:r>
              <a:rPr lang="en-US" sz="1300" dirty="0" err="1">
                <a:latin typeface="Times-Roman" pitchFamily="18"/>
              </a:rPr>
              <a:t>tror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skjer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når</a:t>
            </a:r>
            <a:r>
              <a:rPr lang="en-US" sz="1300" dirty="0">
                <a:latin typeface="Times-Roman" pitchFamily="18"/>
              </a:rPr>
              <a:t> vi </a:t>
            </a:r>
            <a:r>
              <a:rPr lang="en-US" sz="1300" dirty="0" err="1">
                <a:latin typeface="Times-Roman" pitchFamily="18"/>
              </a:rPr>
              <a:t>dør</a:t>
            </a:r>
            <a:r>
              <a:rPr lang="en-US" sz="1300" dirty="0">
                <a:latin typeface="Times-Roman" pitchFamily="18"/>
              </a:rPr>
              <a:t>, </a:t>
            </a:r>
            <a:r>
              <a:rPr lang="en-US" sz="1300" dirty="0" err="1">
                <a:latin typeface="Times-Roman" pitchFamily="18"/>
              </a:rPr>
              <a:t>så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viser</a:t>
            </a:r>
            <a:r>
              <a:rPr lang="en-US" sz="1300" dirty="0">
                <a:latin typeface="Times-Roman" pitchFamily="18"/>
              </a:rPr>
              <a:t> de at de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, </a:t>
            </a:r>
            <a:r>
              <a:rPr lang="en-US" sz="1300" dirty="0" err="1">
                <a:latin typeface="Times-Roman" pitchFamily="18"/>
              </a:rPr>
              <a:t>selv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om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ikke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noe</a:t>
            </a:r>
            <a:r>
              <a:rPr lang="en-US" sz="1300" dirty="0">
                <a:latin typeface="Times-Roman" pitchFamily="18"/>
              </a:rPr>
              <a:t> de </a:t>
            </a:r>
            <a:r>
              <a:rPr lang="en-US" sz="1300" dirty="0" err="1">
                <a:latin typeface="Times-Roman" pitchFamily="18"/>
              </a:rPr>
              <a:t>tenker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til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vanlig</a:t>
            </a:r>
            <a:r>
              <a:rPr lang="en-US" sz="1300" dirty="0">
                <a:latin typeface="Times-Roman" pitchFamily="18"/>
              </a:rPr>
              <a:t>.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kan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være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mindre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bevisst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kan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også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være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mindre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sammenhengene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i="1" dirty="0" err="1">
                <a:latin typeface="Times-Roman" pitchFamily="18"/>
              </a:rPr>
              <a:t>konsistent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Noen</a:t>
            </a:r>
            <a:r>
              <a:rPr lang="en-US" sz="1300" dirty="0">
                <a:latin typeface="Times-Roman" pitchFamily="18"/>
              </a:rPr>
              <a:t> blander </a:t>
            </a:r>
            <a:r>
              <a:rPr lang="en-US" sz="1300" dirty="0" err="1">
                <a:latin typeface="Times-Roman" pitchFamily="18"/>
              </a:rPr>
              <a:t>sammen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elementer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fra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ulike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600" dirty="0">
                <a:latin typeface="Times-Roman" pitchFamily="18"/>
              </a:rPr>
              <a:t> 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endParaRPr lang="en-US" sz="1300" dirty="0">
              <a:latin typeface="Times-Roman" pitchFamily="18"/>
            </a:endParaRP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>
                <a:latin typeface="Times-Roman" pitchFamily="18"/>
              </a:rPr>
              <a:t>Se </a:t>
            </a:r>
            <a:r>
              <a:rPr lang="en-US" sz="1300" dirty="0" err="1">
                <a:latin typeface="Times-Roman" pitchFamily="18"/>
              </a:rPr>
              <a:t>prosjektoppgave</a:t>
            </a:r>
            <a:endParaRPr lang="en-US" sz="1300" dirty="0">
              <a:latin typeface="Times-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48051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47425" y="4641202"/>
            <a:ext cx="5438050" cy="4607444"/>
          </a:xfrm>
        </p:spPr>
        <p:txBody>
          <a:bodyPr/>
          <a:lstStyle/>
          <a:p>
            <a:pPr lvl="0"/>
            <a:r>
              <a:rPr lang="nb-NO" sz="1300" dirty="0"/>
              <a:t>Fra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 err="1">
                <a:latin typeface="Times-Roman" pitchFamily="18"/>
              </a:rPr>
              <a:t>Aadnanes</a:t>
            </a:r>
            <a:r>
              <a:rPr lang="en-US" sz="1300" dirty="0">
                <a:latin typeface="Times-Roman" pitchFamily="18"/>
              </a:rPr>
              <a:t>, P.M. (2002) </a:t>
            </a:r>
            <a:r>
              <a:rPr lang="en-US" sz="1300" i="1" dirty="0" err="1">
                <a:latin typeface="Times-Roman" pitchFamily="18"/>
              </a:rPr>
              <a:t>Livssyn</a:t>
            </a:r>
            <a:r>
              <a:rPr lang="en-US" sz="1300" i="1" dirty="0">
                <a:latin typeface="Times-Roman" pitchFamily="18"/>
              </a:rPr>
              <a:t>, </a:t>
            </a:r>
            <a:r>
              <a:rPr lang="en-US" sz="1300" dirty="0">
                <a:latin typeface="Times-Roman" pitchFamily="18"/>
              </a:rPr>
              <a:t>3.utg. </a:t>
            </a:r>
            <a:r>
              <a:rPr lang="en-US" sz="1300" dirty="0" err="1">
                <a:latin typeface="Times-Roman" pitchFamily="18"/>
              </a:rPr>
              <a:t>Universitetsforlaget</a:t>
            </a:r>
            <a:r>
              <a:rPr lang="en-US" sz="1300" dirty="0">
                <a:latin typeface="Times-Roman" pitchFamily="18"/>
              </a:rPr>
              <a:t> (de </a:t>
            </a:r>
            <a:r>
              <a:rPr lang="en-US" sz="1300" dirty="0" err="1">
                <a:latin typeface="Times-Roman" pitchFamily="18"/>
              </a:rPr>
              <a:t>tre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første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punktene</a:t>
            </a:r>
            <a:r>
              <a:rPr lang="en-US" sz="1300" dirty="0">
                <a:latin typeface="Times-Roman" pitchFamily="18"/>
              </a:rPr>
              <a:t>)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>
                <a:latin typeface="Times-Roman" pitchFamily="18"/>
              </a:rPr>
              <a:t>Sire, J.W. (2004) </a:t>
            </a:r>
            <a:r>
              <a:rPr lang="en-US" sz="1300" i="1" dirty="0">
                <a:latin typeface="Times-Roman" pitchFamily="18"/>
              </a:rPr>
              <a:t>The Universe Next Door- a basic worldview  catalog. </a:t>
            </a:r>
            <a:r>
              <a:rPr lang="en-US" sz="1300" dirty="0">
                <a:latin typeface="Times-Roman" pitchFamily="18"/>
              </a:rPr>
              <a:t>4.utg. IVP Academic (de to </a:t>
            </a:r>
            <a:r>
              <a:rPr lang="en-US" sz="1300" dirty="0" err="1">
                <a:latin typeface="Times-Roman" pitchFamily="18"/>
              </a:rPr>
              <a:t>siste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punktene</a:t>
            </a:r>
            <a:r>
              <a:rPr lang="en-US" sz="1300" dirty="0">
                <a:latin typeface="Times-Roman" pitchFamily="18"/>
              </a:rPr>
              <a:t>)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endParaRPr lang="en-US" sz="1300" dirty="0">
              <a:latin typeface="Times-Roman" pitchFamily="18"/>
            </a:endParaRP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>
                <a:latin typeface="Times-Roman" pitchFamily="18"/>
              </a:rPr>
              <a:t>Med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siste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punktet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menes</a:t>
            </a:r>
            <a:r>
              <a:rPr lang="en-US" sz="1300" dirty="0">
                <a:latin typeface="Times-Roman" pitchFamily="18"/>
              </a:rPr>
              <a:t> at </a:t>
            </a:r>
            <a:r>
              <a:rPr lang="en-US" sz="1300" dirty="0" err="1">
                <a:latin typeface="Times-Roman" pitchFamily="18"/>
              </a:rPr>
              <a:t>noen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tenker</a:t>
            </a:r>
            <a:r>
              <a:rPr lang="en-US" sz="1300" dirty="0">
                <a:latin typeface="Times-Roman" pitchFamily="18"/>
              </a:rPr>
              <a:t> at de </a:t>
            </a:r>
            <a:r>
              <a:rPr lang="en-US" sz="1300" dirty="0" err="1">
                <a:latin typeface="Times-Roman" pitchFamily="18"/>
              </a:rPr>
              <a:t>ikke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, de </a:t>
            </a:r>
            <a:r>
              <a:rPr lang="en-US" sz="1300" dirty="0" err="1">
                <a:latin typeface="Times-Roman" pitchFamily="18"/>
              </a:rPr>
              <a:t>tror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ikke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noe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spesielt</a:t>
            </a:r>
            <a:r>
              <a:rPr lang="en-US" sz="1300" dirty="0">
                <a:latin typeface="Times-Roman" pitchFamily="18"/>
              </a:rPr>
              <a:t>, men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likevel</a:t>
            </a:r>
            <a:r>
              <a:rPr lang="en-US" sz="1300" dirty="0">
                <a:latin typeface="Times-Roman" pitchFamily="18"/>
              </a:rPr>
              <a:t>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,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er</a:t>
            </a:r>
            <a:r>
              <a:rPr lang="en-US" sz="1300" dirty="0">
                <a:latin typeface="Times-Roman" pitchFamily="18"/>
              </a:rPr>
              <a:t> bare lite </a:t>
            </a:r>
            <a:r>
              <a:rPr lang="en-US" sz="1300" dirty="0" err="1">
                <a:latin typeface="Times-Roman" pitchFamily="18"/>
              </a:rPr>
              <a:t>gjennomtenkt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i="1" dirty="0" err="1">
                <a:latin typeface="Times-Roman" pitchFamily="18"/>
              </a:rPr>
              <a:t>ubevisst</a:t>
            </a:r>
            <a:r>
              <a:rPr lang="en-US" sz="1300" i="1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Hvis</a:t>
            </a:r>
            <a:r>
              <a:rPr lang="en-US" sz="1300" dirty="0">
                <a:latin typeface="Times-Roman" pitchFamily="18"/>
              </a:rPr>
              <a:t> de </a:t>
            </a:r>
            <a:r>
              <a:rPr lang="en-US" sz="1300" dirty="0" err="1">
                <a:latin typeface="Times-Roman" pitchFamily="18"/>
              </a:rPr>
              <a:t>f.eks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får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spørsmål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om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mennesket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større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verdi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enn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dyerene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om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hva</a:t>
            </a:r>
            <a:r>
              <a:rPr lang="en-US" sz="1300" dirty="0">
                <a:latin typeface="Times-Roman" pitchFamily="18"/>
              </a:rPr>
              <a:t> de </a:t>
            </a:r>
            <a:r>
              <a:rPr lang="en-US" sz="1300" dirty="0" err="1">
                <a:latin typeface="Times-Roman" pitchFamily="18"/>
              </a:rPr>
              <a:t>tror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skjer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når</a:t>
            </a:r>
            <a:r>
              <a:rPr lang="en-US" sz="1300" dirty="0">
                <a:latin typeface="Times-Roman" pitchFamily="18"/>
              </a:rPr>
              <a:t> vi </a:t>
            </a:r>
            <a:r>
              <a:rPr lang="en-US" sz="1300" dirty="0" err="1">
                <a:latin typeface="Times-Roman" pitchFamily="18"/>
              </a:rPr>
              <a:t>dør</a:t>
            </a:r>
            <a:r>
              <a:rPr lang="en-US" sz="1300" dirty="0">
                <a:latin typeface="Times-Roman" pitchFamily="18"/>
              </a:rPr>
              <a:t>, </a:t>
            </a:r>
            <a:r>
              <a:rPr lang="en-US" sz="1300" dirty="0" err="1">
                <a:latin typeface="Times-Roman" pitchFamily="18"/>
              </a:rPr>
              <a:t>så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viser</a:t>
            </a:r>
            <a:r>
              <a:rPr lang="en-US" sz="1300" dirty="0">
                <a:latin typeface="Times-Roman" pitchFamily="18"/>
              </a:rPr>
              <a:t> de at de </a:t>
            </a:r>
            <a:r>
              <a:rPr lang="en-US" sz="1300" dirty="0" err="1">
                <a:latin typeface="Times-Roman" pitchFamily="18"/>
              </a:rPr>
              <a:t>har</a:t>
            </a:r>
            <a:r>
              <a:rPr lang="en-US" sz="1300" dirty="0">
                <a:latin typeface="Times-Roman" pitchFamily="18"/>
              </a:rPr>
              <a:t>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, </a:t>
            </a:r>
            <a:r>
              <a:rPr lang="en-US" sz="1300" dirty="0" err="1">
                <a:latin typeface="Times-Roman" pitchFamily="18"/>
              </a:rPr>
              <a:t>selv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om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ikke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noe</a:t>
            </a:r>
            <a:r>
              <a:rPr lang="en-US" sz="1300" dirty="0">
                <a:latin typeface="Times-Roman" pitchFamily="18"/>
              </a:rPr>
              <a:t> de </a:t>
            </a:r>
            <a:r>
              <a:rPr lang="en-US" sz="1300" dirty="0" err="1">
                <a:latin typeface="Times-Roman" pitchFamily="18"/>
              </a:rPr>
              <a:t>tenker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på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til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vanlig</a:t>
            </a:r>
            <a:r>
              <a:rPr lang="en-US" sz="1300" dirty="0">
                <a:latin typeface="Times-Roman" pitchFamily="18"/>
              </a:rPr>
              <a:t>. Et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kan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være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mindre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bevisst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Det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kan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også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være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mindre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sammenhengene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eller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i="1" dirty="0" err="1">
                <a:latin typeface="Times-Roman" pitchFamily="18"/>
              </a:rPr>
              <a:t>konsistent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300" dirty="0" err="1">
                <a:latin typeface="Times-Roman" pitchFamily="18"/>
              </a:rPr>
              <a:t>Noen</a:t>
            </a:r>
            <a:r>
              <a:rPr lang="en-US" sz="1300" dirty="0">
                <a:latin typeface="Times-Roman" pitchFamily="18"/>
              </a:rPr>
              <a:t> blander </a:t>
            </a:r>
            <a:r>
              <a:rPr lang="en-US" sz="1300" dirty="0" err="1">
                <a:latin typeface="Times-Roman" pitchFamily="18"/>
              </a:rPr>
              <a:t>sammen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elementer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fra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ulike</a:t>
            </a:r>
            <a:r>
              <a:rPr lang="en-US" sz="1300" dirty="0">
                <a:latin typeface="Times-Roman" pitchFamily="18"/>
              </a:rPr>
              <a:t> </a:t>
            </a:r>
            <a:r>
              <a:rPr lang="en-US" sz="1300" dirty="0" err="1">
                <a:latin typeface="Times-Roman" pitchFamily="18"/>
              </a:rPr>
              <a:t>livssyn</a:t>
            </a:r>
            <a:r>
              <a:rPr lang="en-US" sz="1300" dirty="0">
                <a:latin typeface="Times-Roman" pitchFamily="18"/>
              </a:rPr>
              <a:t>. </a:t>
            </a:r>
            <a:r>
              <a:rPr lang="en-US" sz="1600" dirty="0">
                <a:latin typeface="Times-Roman" pitchFamily="18"/>
              </a:rPr>
              <a:t> </a:t>
            </a:r>
          </a:p>
          <a:p>
            <a:pPr>
              <a:lnSpc>
                <a:spcPct val="150000"/>
              </a:lnSpc>
              <a:spcAft>
                <a:spcPts val="1099"/>
              </a:spcAft>
            </a:pPr>
            <a:endParaRPr lang="en-US" sz="1300" dirty="0">
              <a:latin typeface="Times-Roman" pitchFamily="18"/>
            </a:endParaRPr>
          </a:p>
          <a:p>
            <a:pPr>
              <a:lnSpc>
                <a:spcPct val="150000"/>
              </a:lnSpc>
              <a:spcAft>
                <a:spcPts val="1099"/>
              </a:spcAft>
            </a:pPr>
            <a:r>
              <a:rPr lang="en-US" sz="1300" dirty="0">
                <a:latin typeface="Times-Roman" pitchFamily="18"/>
              </a:rPr>
              <a:t>Se </a:t>
            </a:r>
            <a:r>
              <a:rPr lang="en-US" sz="1300" dirty="0" err="1">
                <a:latin typeface="Times-Roman" pitchFamily="18"/>
              </a:rPr>
              <a:t>prosjektoppgave</a:t>
            </a:r>
            <a:endParaRPr lang="en-US" sz="1300" dirty="0">
              <a:latin typeface="Times-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3011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83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17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294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28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438317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61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vrundet rektangel 9"/>
          <p:cNvSpPr/>
          <p:nvPr/>
        </p:nvSpPr>
        <p:spPr>
          <a:xfrm>
            <a:off x="461474" y="478583"/>
            <a:ext cx="9157680" cy="342705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796370" y="2006440"/>
            <a:ext cx="8568531" cy="2015913"/>
          </a:xfrm>
        </p:spPr>
        <p:txBody>
          <a:bodyPr lIns="50397" rIns="50397" bIns="50397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>
          <a:xfrm>
            <a:off x="796370" y="4062065"/>
            <a:ext cx="8568531" cy="1007957"/>
          </a:xfrm>
        </p:spPr>
        <p:txBody>
          <a:bodyPr lIns="201589" tIns="0"/>
          <a:lstStyle>
            <a:lvl1pPr marL="40318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2A117FC2-0D84-49E8-8FDD-4F445FF2AD9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54435" y="584615"/>
            <a:ext cx="9022159" cy="46164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F0512C48-6DD0-4635-A553-767ED2127AD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08453" y="587980"/>
            <a:ext cx="2184135" cy="5795750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88037" y="587977"/>
            <a:ext cx="6552406" cy="57957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5817E81-53A9-4999-B90C-956DCB15CE1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4435" y="584615"/>
            <a:ext cx="9022159" cy="46164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C79AB84-6FB6-43E0-9320-59022E07B0A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vrundet rektangel 13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vrundet rektangel 10"/>
          <p:cNvSpPr/>
          <p:nvPr/>
        </p:nvSpPr>
        <p:spPr>
          <a:xfrm>
            <a:off x="461474" y="478584"/>
            <a:ext cx="9157680" cy="478551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6317" y="5432886"/>
            <a:ext cx="9022159" cy="745888"/>
          </a:xfrm>
        </p:spPr>
        <p:txBody>
          <a:bodyPr lIns="100794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16317" y="6199952"/>
            <a:ext cx="9022159" cy="463660"/>
          </a:xfrm>
        </p:spPr>
        <p:txBody>
          <a:bodyPr lIns="131033" tIns="0" anchor="t"/>
          <a:lstStyle>
            <a:lvl1pPr marL="0" marR="40318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D7BCC1FE-F8F6-4C1C-9954-F77F302B57C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67037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42454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6CACC7F2-6EE5-4F9A-8E1C-60E074736D73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69422" y="638723"/>
            <a:ext cx="4334669" cy="873212"/>
          </a:xfrm>
        </p:spPr>
        <p:txBody>
          <a:bodyPr lIns="161271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5128693" y="638723"/>
            <a:ext cx="4334669" cy="873212"/>
          </a:xfrm>
        </p:spPr>
        <p:txBody>
          <a:bodyPr lIns="151191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669422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28693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BADBC8C-29B3-4BA3-A9E9-FE4588FBEFD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C63CEAEF-6333-41EF-972F-1E53FDC6D5F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68BFD5F7-33F1-4D19-BEFC-33B2CB3FC69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06125" y="587975"/>
            <a:ext cx="3276203" cy="1007957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106194" y="1595933"/>
            <a:ext cx="3276203" cy="4636460"/>
          </a:xfrm>
        </p:spPr>
        <p:txBody>
          <a:bodyPr lIns="100794"/>
          <a:lstStyle>
            <a:lvl1pPr marL="20159" marR="20159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839360" y="1025312"/>
            <a:ext cx="5100019" cy="5207778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36B1692A-979E-417D-8DD2-3146B56BCCD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vrund ett hjørne i rektangel 10"/>
          <p:cNvSpPr/>
          <p:nvPr/>
        </p:nvSpPr>
        <p:spPr>
          <a:xfrm>
            <a:off x="7056438" y="478583"/>
            <a:ext cx="2562716" cy="4787794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031" y="5524864"/>
            <a:ext cx="9072563" cy="1159150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7124691" y="587975"/>
            <a:ext cx="2469753" cy="4642377"/>
          </a:xfrm>
        </p:spPr>
        <p:txBody>
          <a:bodyPr lIns="100794"/>
          <a:lstStyle>
            <a:lvl1pPr marL="50397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0ACC97E-CC3C-4820-8D9F-6E6CF96998D3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4652" y="480354"/>
            <a:ext cx="6532245" cy="4787794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et rektangel 6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vrundet rektangel 8"/>
          <p:cNvSpPr/>
          <p:nvPr/>
        </p:nvSpPr>
        <p:spPr>
          <a:xfrm>
            <a:off x="461474" y="478583"/>
            <a:ext cx="9157680" cy="60477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Plassholder for tittel 12"/>
          <p:cNvSpPr>
            <a:spLocks noGrp="1"/>
          </p:cNvSpPr>
          <p:nvPr>
            <p:ph type="title"/>
          </p:nvPr>
        </p:nvSpPr>
        <p:spPr>
          <a:xfrm>
            <a:off x="554435" y="5495690"/>
            <a:ext cx="9022159" cy="115915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554435" y="584615"/>
            <a:ext cx="9022159" cy="4616442"/>
          </a:xfrm>
          <a:prstGeom prst="rect">
            <a:avLst/>
          </a:prstGeom>
        </p:spPr>
        <p:txBody>
          <a:bodyPr vert="horz" lIns="201589" tIns="100794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2"/>
          </p:nvPr>
        </p:nvSpPr>
        <p:spPr>
          <a:xfrm>
            <a:off x="4163140" y="6737211"/>
            <a:ext cx="252015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lvl="0"/>
            <a:endParaRPr lang="nb-NO"/>
          </a:p>
        </p:txBody>
      </p:sp>
      <p:sp>
        <p:nvSpPr>
          <p:cNvPr id="18" name="Plassholder for bunntekst 17"/>
          <p:cNvSpPr>
            <a:spLocks noGrp="1"/>
          </p:cNvSpPr>
          <p:nvPr>
            <p:ph type="ftr" sz="quarter" idx="3"/>
          </p:nvPr>
        </p:nvSpPr>
        <p:spPr>
          <a:xfrm>
            <a:off x="6683296" y="6737211"/>
            <a:ext cx="252015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9203452" y="6737211"/>
            <a:ext cx="504031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lvl="0"/>
            <a:fld id="{276CB3F0-E27B-49E9-8663-7470D6AD720D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304" indent="-292304" algn="l" rtl="0" eaLnBrk="1" latinLnBrk="0" hangingPunct="1">
        <a:spcBef>
          <a:spcPts val="276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4766" indent="-221747" algn="l" rtl="0" eaLnBrk="1" latinLnBrk="0" hangingPunct="1">
        <a:spcBef>
          <a:spcPts val="276"/>
        </a:spcBef>
        <a:buClr>
          <a:schemeClr val="accent1"/>
        </a:buClr>
        <a:buSzPct val="100000"/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66831" indent="-201589" algn="l" rtl="0" eaLnBrk="1" latinLnBrk="0" hangingPunct="1">
        <a:spcBef>
          <a:spcPts val="27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896" indent="-201589" algn="l" rtl="0" eaLnBrk="1" latinLnBrk="0" hangingPunct="1">
        <a:spcBef>
          <a:spcPts val="254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1120" indent="-201589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2947" indent="-201589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4774" indent="-201589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666" indent="-201589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5" cy="7559675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Lady Gaga</a:t>
            </a:r>
          </a:p>
          <a:p>
            <a:pPr lvl="0" algn="ctr">
              <a:buFontTx/>
              <a:buChar char="-"/>
            </a:pPr>
            <a: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og </a:t>
            </a:r>
            <a: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det </a:t>
            </a:r>
            <a: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postmoderne</a:t>
            </a:r>
          </a:p>
          <a:p>
            <a:pPr lvl="0" algn="ctr">
              <a:buFontTx/>
              <a:buChar char="-"/>
            </a:pPr>
            <a:endParaRPr lang="nb-NO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lvl="0" algn="ctr">
              <a:buFontTx/>
              <a:buChar char="-"/>
            </a:pPr>
            <a:r>
              <a:rPr lang="nb-NO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Silje </a:t>
            </a:r>
            <a:r>
              <a:rPr lang="nb-N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Kristin Erlandsen</a:t>
            </a:r>
            <a:endParaRPr lang="nb-N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40" y="6228109"/>
            <a:ext cx="95250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911" y="0"/>
            <a:ext cx="10080625" cy="1763772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> </a:t>
            </a:r>
            <a:br>
              <a:rPr lang="nb-NO" sz="3600" dirty="0" smtClean="0">
                <a:latin typeface="Gill Sans MT" pitchFamily="34" charset="0"/>
              </a:rPr>
            </a:br>
            <a:r>
              <a:rPr lang="nb-NO" sz="3600" dirty="0" smtClean="0">
                <a:latin typeface="Gill Sans MT" pitchFamily="34" charset="0"/>
              </a:rPr>
              <a:t>Typisk for hvor en finner mening/hva en har tillit til i det postmoderne</a:t>
            </a: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431800" y="2267669"/>
            <a:ext cx="9289032" cy="4394969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r>
              <a:rPr lang="nb-NO" sz="3600" dirty="0" smtClean="0">
                <a:latin typeface="Gill Sans MT" pitchFamily="34" charset="0"/>
              </a:rPr>
              <a:t>Grenseløs åpenhet</a:t>
            </a:r>
          </a:p>
          <a:p>
            <a:r>
              <a:rPr lang="nb-NO" sz="3600" dirty="0" smtClean="0">
                <a:latin typeface="Gill Sans MT" pitchFamily="34" charset="0"/>
              </a:rPr>
              <a:t>«Det som fungerer for meg»</a:t>
            </a:r>
          </a:p>
          <a:p>
            <a:endParaRPr lang="nb-NO" sz="3600" dirty="0" smtClean="0">
              <a:latin typeface="Gill Sans MT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 txBox="1">
            <a:spLocks noGrp="1"/>
          </p:cNvSpPr>
          <p:nvPr>
            <p:ph type="subTitle" idx="4294967295"/>
          </p:nvPr>
        </p:nvSpPr>
        <p:spPr>
          <a:xfrm>
            <a:off x="0" y="346075"/>
            <a:ext cx="10080625" cy="6962775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nb-NO" sz="4400" dirty="0"/>
          </a:p>
          <a:p>
            <a:pPr marL="0" lvl="0" indent="0" algn="ctr">
              <a:buNone/>
            </a:pPr>
            <a:endParaRPr lang="nb-NO" dirty="0"/>
          </a:p>
          <a:p>
            <a:pPr marL="0" lvl="0" indent="0" algn="ctr">
              <a:buNone/>
            </a:pPr>
            <a:endParaRPr lang="nb-NO" dirty="0"/>
          </a:p>
          <a:p>
            <a:pPr marL="0" lvl="0" indent="0" algn="ctr">
              <a:buNone/>
            </a:pPr>
            <a:endParaRPr lang="nb-NO" dirty="0"/>
          </a:p>
          <a:p>
            <a:pPr marL="0" lvl="0" indent="0" algn="ctr">
              <a:buNone/>
            </a:pPr>
            <a:r>
              <a:rPr lang="nb-NO" dirty="0" smtClean="0">
                <a:latin typeface="Gill Sans MT" pitchFamily="34" charset="0"/>
              </a:rPr>
              <a:t>- og trekk av det postmoderne</a:t>
            </a:r>
            <a:endParaRPr lang="nb-NO" dirty="0">
              <a:latin typeface="Gill Sans MT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40000" y="1620000"/>
            <a:ext cx="3224880" cy="252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425312"/>
            <a:ext cx="10080625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>
                <a:latin typeface="Gill Sans MT" pitchFamily="34" charset="0"/>
              </a:rPr>
              <a:t>Om Lady Gaga</a:t>
            </a:r>
          </a:p>
        </p:txBody>
      </p:sp>
      <p:pic>
        <p:nvPicPr>
          <p:cNvPr id="3" name="Plassholder for bil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800" y="2051645"/>
            <a:ext cx="4392488" cy="3775935"/>
          </a:xfrm>
        </p:spPr>
      </p:pic>
      <p:sp>
        <p:nvSpPr>
          <p:cNvPr id="4" name="Plassholder for tekst 3"/>
          <p:cNvSpPr txBox="1">
            <a:spLocks noGrp="1"/>
          </p:cNvSpPr>
          <p:nvPr>
            <p:ph type="body" idx="4294967295"/>
          </p:nvPr>
        </p:nvSpPr>
        <p:spPr>
          <a:xfrm>
            <a:off x="4752281" y="2267669"/>
            <a:ext cx="4968552" cy="4320480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nb-NO" sz="2800" dirty="0">
                <a:latin typeface="Gill Sans MT" pitchFamily="34" charset="0"/>
              </a:rPr>
              <a:t>Heter egentlig </a:t>
            </a:r>
            <a:r>
              <a:rPr lang="nb-NO" sz="2800" dirty="0" err="1">
                <a:latin typeface="Gill Sans MT" pitchFamily="34" charset="0"/>
                <a:cs typeface="Helvetica" pitchFamily="32"/>
              </a:rPr>
              <a:t>Stefani</a:t>
            </a:r>
            <a:r>
              <a:rPr lang="nb-NO" sz="2800" dirty="0">
                <a:latin typeface="Gill Sans MT" pitchFamily="34" charset="0"/>
                <a:cs typeface="Helvetica" pitchFamily="32"/>
              </a:rPr>
              <a:t> </a:t>
            </a:r>
            <a:r>
              <a:rPr lang="nb-NO" sz="2800" dirty="0" err="1">
                <a:latin typeface="Gill Sans MT" pitchFamily="34" charset="0"/>
                <a:cs typeface="Helvetica" pitchFamily="32"/>
              </a:rPr>
              <a:t>Joanne</a:t>
            </a:r>
            <a:r>
              <a:rPr lang="nb-NO" sz="2800" dirty="0">
                <a:latin typeface="Gill Sans MT" pitchFamily="34" charset="0"/>
                <a:cs typeface="Helvetica" pitchFamily="32"/>
              </a:rPr>
              <a:t> Angelina </a:t>
            </a:r>
            <a:r>
              <a:rPr lang="nb-NO" sz="2800" dirty="0" err="1">
                <a:latin typeface="Gill Sans MT" pitchFamily="34" charset="0"/>
                <a:cs typeface="Helvetica" pitchFamily="32"/>
              </a:rPr>
              <a:t>Germanotta</a:t>
            </a:r>
            <a:endParaRPr lang="nb-NO" sz="2800" dirty="0">
              <a:latin typeface="Gill Sans MT" pitchFamily="34" charset="0"/>
              <a:cs typeface="Helvetica" pitchFamily="32"/>
            </a:endParaRPr>
          </a:p>
          <a:p>
            <a:pPr lvl="0"/>
            <a:r>
              <a:rPr lang="nb-NO" sz="2800" dirty="0">
                <a:latin typeface="Gill Sans MT" pitchFamily="34" charset="0"/>
                <a:cs typeface="Helvetica" pitchFamily="32"/>
              </a:rPr>
              <a:t>Født </a:t>
            </a:r>
            <a:r>
              <a:rPr lang="nb-NO" sz="2800" dirty="0" smtClean="0">
                <a:latin typeface="Gill Sans MT" pitchFamily="34" charset="0"/>
                <a:cs typeface="Helvetica" pitchFamily="32"/>
              </a:rPr>
              <a:t>28. mars 1986 i New York.</a:t>
            </a:r>
            <a:endParaRPr lang="nb-NO" sz="2800" dirty="0">
              <a:latin typeface="Gill Sans MT" pitchFamily="34" charset="0"/>
              <a:cs typeface="Helvetica" pitchFamily="32"/>
            </a:endParaRPr>
          </a:p>
          <a:p>
            <a:pPr lvl="0"/>
            <a:r>
              <a:rPr lang="nb-NO" sz="2800" dirty="0">
                <a:latin typeface="Gill Sans MT" pitchFamily="34" charset="0"/>
                <a:cs typeface="Helvetica" pitchFamily="32"/>
              </a:rPr>
              <a:t>Gitt ut tre album, </a:t>
            </a:r>
            <a:r>
              <a:rPr lang="nb-NO" sz="2800" i="1" dirty="0">
                <a:latin typeface="Gill Sans MT" pitchFamily="34" charset="0"/>
                <a:cs typeface="Helvetica" pitchFamily="32"/>
              </a:rPr>
              <a:t>The Fame </a:t>
            </a:r>
            <a:r>
              <a:rPr lang="nb-NO" sz="2800" dirty="0">
                <a:latin typeface="Gill Sans MT" pitchFamily="34" charset="0"/>
                <a:cs typeface="Helvetica" pitchFamily="32"/>
              </a:rPr>
              <a:t>(2008), </a:t>
            </a:r>
            <a:r>
              <a:rPr lang="nb-NO" sz="2800" i="1" dirty="0">
                <a:latin typeface="Gill Sans MT" pitchFamily="34" charset="0"/>
                <a:cs typeface="Helvetica" pitchFamily="32"/>
              </a:rPr>
              <a:t>The Fame Monster</a:t>
            </a:r>
            <a:r>
              <a:rPr lang="nb-NO" sz="2800" dirty="0">
                <a:latin typeface="Gill Sans MT" pitchFamily="34" charset="0"/>
                <a:cs typeface="Helvetica" pitchFamily="32"/>
              </a:rPr>
              <a:t> (2009) og </a:t>
            </a:r>
            <a:r>
              <a:rPr lang="nb-NO" sz="2800" i="1" dirty="0" err="1">
                <a:latin typeface="Gill Sans MT" pitchFamily="34" charset="0"/>
                <a:cs typeface="Helvetica" pitchFamily="32"/>
              </a:rPr>
              <a:t>Born</a:t>
            </a:r>
            <a:r>
              <a:rPr lang="nb-NO" sz="2800" i="1" dirty="0">
                <a:latin typeface="Gill Sans MT" pitchFamily="34" charset="0"/>
                <a:cs typeface="Helvetica" pitchFamily="32"/>
              </a:rPr>
              <a:t> </a:t>
            </a:r>
            <a:r>
              <a:rPr lang="nb-NO" sz="2800" i="1" dirty="0" err="1">
                <a:latin typeface="Gill Sans MT" pitchFamily="34" charset="0"/>
                <a:cs typeface="Helvetica" pitchFamily="32"/>
              </a:rPr>
              <a:t>this</a:t>
            </a:r>
            <a:r>
              <a:rPr lang="nb-NO" sz="2800" i="1" dirty="0">
                <a:latin typeface="Gill Sans MT" pitchFamily="34" charset="0"/>
                <a:cs typeface="Helvetica" pitchFamily="32"/>
              </a:rPr>
              <a:t> </a:t>
            </a:r>
            <a:r>
              <a:rPr lang="nb-NO" sz="2800" i="1" dirty="0" err="1">
                <a:latin typeface="Gill Sans MT" pitchFamily="34" charset="0"/>
                <a:cs typeface="Helvetica" pitchFamily="32"/>
              </a:rPr>
              <a:t>way</a:t>
            </a:r>
            <a:r>
              <a:rPr lang="nb-NO" sz="2800" i="1" dirty="0">
                <a:latin typeface="Gill Sans MT" pitchFamily="34" charset="0"/>
                <a:cs typeface="Helvetica" pitchFamily="32"/>
              </a:rPr>
              <a:t> </a:t>
            </a:r>
            <a:r>
              <a:rPr lang="nb-NO" sz="2800" dirty="0">
                <a:latin typeface="Gill Sans MT" pitchFamily="34" charset="0"/>
                <a:cs typeface="Helvetica" pitchFamily="32"/>
              </a:rPr>
              <a:t>(2011).</a:t>
            </a:r>
          </a:p>
          <a:p>
            <a:pPr marL="108000" lvl="0" indent="0">
              <a:buNone/>
            </a:pPr>
            <a:endParaRPr lang="nb-NO" sz="2800" dirty="0" smtClean="0">
              <a:latin typeface="Gill Sans MT" pitchFamily="34" charset="0"/>
            </a:endParaRPr>
          </a:p>
          <a:p>
            <a:pPr lvl="0"/>
            <a:endParaRPr lang="nb-NO" sz="2800" dirty="0">
              <a:latin typeface="Gill Sans MT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224888" y="755501"/>
            <a:ext cx="2232001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pic>
        <p:nvPicPr>
          <p:cNvPr id="3" name="Plassholder for bild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800" y="2051645"/>
            <a:ext cx="4392488" cy="3775935"/>
          </a:xfrm>
        </p:spPr>
      </p:pic>
      <p:sp>
        <p:nvSpPr>
          <p:cNvPr id="4" name="Plassholder for tekst 3"/>
          <p:cNvSpPr txBox="1">
            <a:spLocks noGrp="1"/>
          </p:cNvSpPr>
          <p:nvPr>
            <p:ph type="body" idx="4294967295"/>
          </p:nvPr>
        </p:nvSpPr>
        <p:spPr>
          <a:xfrm>
            <a:off x="4824288" y="2267669"/>
            <a:ext cx="4899594" cy="3600623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nb-NO" sz="2800" dirty="0" smtClean="0">
                <a:latin typeface="Gill Sans MT" pitchFamily="34" charset="0"/>
              </a:rPr>
              <a:t>Nr. 1 på </a:t>
            </a:r>
            <a:r>
              <a:rPr lang="nb-NO" sz="2800" dirty="0" err="1" smtClean="0">
                <a:latin typeface="Gill Sans MT" pitchFamily="34" charset="0"/>
              </a:rPr>
              <a:t>Twitter</a:t>
            </a:r>
            <a:r>
              <a:rPr lang="nb-NO" sz="2800" dirty="0" smtClean="0">
                <a:latin typeface="Gill Sans MT" pitchFamily="34" charset="0"/>
              </a:rPr>
              <a:t> med over 18 millioner </a:t>
            </a:r>
            <a:r>
              <a:rPr lang="nb-NO" sz="2800" dirty="0" err="1" smtClean="0">
                <a:latin typeface="Gill Sans MT" pitchFamily="34" charset="0"/>
              </a:rPr>
              <a:t>følgere</a:t>
            </a:r>
            <a:r>
              <a:rPr lang="nb-NO" sz="2800" dirty="0" smtClean="0">
                <a:latin typeface="Gill Sans MT" pitchFamily="34" charset="0"/>
              </a:rPr>
              <a:t>. (pr.  </a:t>
            </a:r>
            <a:r>
              <a:rPr lang="nb-NO" sz="2800" dirty="0">
                <a:latin typeface="Gill Sans MT" pitchFamily="34" charset="0"/>
              </a:rPr>
              <a:t>j</a:t>
            </a:r>
            <a:r>
              <a:rPr lang="nb-NO" sz="2800" dirty="0" smtClean="0">
                <a:latin typeface="Gill Sans MT" pitchFamily="34" charset="0"/>
              </a:rPr>
              <a:t>an 2012)</a:t>
            </a:r>
          </a:p>
          <a:p>
            <a:r>
              <a:rPr lang="nb-NO" sz="2800" dirty="0" smtClean="0">
                <a:latin typeface="Gill Sans MT" pitchFamily="34" charset="0"/>
              </a:rPr>
              <a:t>Kjent for sitt mangfoldige og svært eksentriske image.</a:t>
            </a:r>
          </a:p>
          <a:p>
            <a:pPr marL="108000" lvl="0" indent="0">
              <a:buNone/>
            </a:pPr>
            <a:endParaRPr lang="nb-NO" sz="2800" dirty="0" smtClean="0">
              <a:latin typeface="Gill Sans MT" pitchFamily="34" charset="0"/>
            </a:endParaRPr>
          </a:p>
          <a:p>
            <a:pPr lvl="0"/>
            <a:endParaRPr lang="nb-NO" sz="2800" dirty="0">
              <a:latin typeface="Gill Sans MT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24163" y="395461"/>
            <a:ext cx="10080625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>«</a:t>
            </a:r>
            <a:r>
              <a:rPr lang="nb-NO" sz="3600" dirty="0" err="1" smtClean="0">
                <a:latin typeface="Gill Sans MT" pitchFamily="34" charset="0"/>
              </a:rPr>
              <a:t>Born</a:t>
            </a:r>
            <a:r>
              <a:rPr lang="nb-NO" sz="3600" dirty="0" smtClean="0">
                <a:latin typeface="Gill Sans MT" pitchFamily="34" charset="0"/>
              </a:rPr>
              <a:t> </a:t>
            </a:r>
            <a:r>
              <a:rPr lang="nb-NO" sz="3600" dirty="0" err="1" smtClean="0">
                <a:latin typeface="Gill Sans MT" pitchFamily="34" charset="0"/>
              </a:rPr>
              <a:t>this</a:t>
            </a:r>
            <a:r>
              <a:rPr lang="nb-NO" sz="3600" dirty="0" smtClean="0">
                <a:latin typeface="Gill Sans MT" pitchFamily="34" charset="0"/>
              </a:rPr>
              <a:t> </a:t>
            </a:r>
            <a:r>
              <a:rPr lang="nb-NO" sz="3600" dirty="0" err="1" smtClean="0">
                <a:latin typeface="Gill Sans MT" pitchFamily="34" charset="0"/>
              </a:rPr>
              <a:t>way</a:t>
            </a:r>
            <a:r>
              <a:rPr lang="nb-NO" sz="3600" dirty="0" smtClean="0">
                <a:latin typeface="Gill Sans MT" pitchFamily="34" charset="0"/>
              </a:rPr>
              <a:t>»</a:t>
            </a:r>
            <a:endParaRPr lang="nb-NO" sz="3600" dirty="0">
              <a:latin typeface="Gill Sans MT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07198" y="1691605"/>
            <a:ext cx="85689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3200" dirty="0">
              <a:latin typeface="Gill Sans MT" pitchFamily="34" charset="0"/>
            </a:endParaRPr>
          </a:p>
          <a:p>
            <a:r>
              <a:rPr lang="nb-NO" sz="3200" i="1" dirty="0" smtClean="0">
                <a:latin typeface="Gill Sans MT" pitchFamily="34" charset="0"/>
              </a:rPr>
              <a:t>«‘</a:t>
            </a:r>
            <a:r>
              <a:rPr lang="nb-NO" sz="3200" i="1" dirty="0" err="1" smtClean="0">
                <a:latin typeface="Gill Sans MT" pitchFamily="34" charset="0"/>
              </a:rPr>
              <a:t>Born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this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way</a:t>
            </a:r>
            <a:r>
              <a:rPr lang="nb-NO" sz="3200" i="1" dirty="0" smtClean="0">
                <a:latin typeface="Gill Sans MT" pitchFamily="34" charset="0"/>
              </a:rPr>
              <a:t>’ is sort </a:t>
            </a:r>
            <a:r>
              <a:rPr lang="nb-NO" sz="3200" i="1" dirty="0" err="1" smtClean="0">
                <a:latin typeface="Gill Sans MT" pitchFamily="34" charset="0"/>
              </a:rPr>
              <a:t>of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the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answer</a:t>
            </a:r>
            <a:r>
              <a:rPr lang="nb-NO" sz="3200" i="1" dirty="0" smtClean="0">
                <a:latin typeface="Gill Sans MT" pitchFamily="34" charset="0"/>
              </a:rPr>
              <a:t> to all </a:t>
            </a:r>
            <a:r>
              <a:rPr lang="nb-NO" sz="3200" i="1" dirty="0" err="1" smtClean="0">
                <a:latin typeface="Gill Sans MT" pitchFamily="34" charset="0"/>
              </a:rPr>
              <a:t>of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the</a:t>
            </a:r>
            <a:r>
              <a:rPr lang="nb-NO" sz="3200" i="1" dirty="0" smtClean="0">
                <a:latin typeface="Gill Sans MT" pitchFamily="34" charset="0"/>
              </a:rPr>
              <a:t> questions </a:t>
            </a:r>
            <a:r>
              <a:rPr lang="nb-NO" sz="3200" i="1" dirty="0" err="1" smtClean="0">
                <a:latin typeface="Gill Sans MT" pitchFamily="34" charset="0"/>
              </a:rPr>
              <a:t>I’ve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been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asked</a:t>
            </a:r>
            <a:r>
              <a:rPr lang="nb-NO" sz="3200" i="1" dirty="0" smtClean="0">
                <a:latin typeface="Gill Sans MT" pitchFamily="34" charset="0"/>
              </a:rPr>
              <a:t> for </a:t>
            </a:r>
            <a:r>
              <a:rPr lang="nb-NO" sz="3200" i="1" dirty="0" err="1" smtClean="0">
                <a:latin typeface="Gill Sans MT" pitchFamily="34" charset="0"/>
              </a:rPr>
              <a:t>the</a:t>
            </a:r>
            <a:r>
              <a:rPr lang="nb-NO" sz="3200" i="1" dirty="0" smtClean="0">
                <a:latin typeface="Gill Sans MT" pitchFamily="34" charset="0"/>
              </a:rPr>
              <a:t> last </a:t>
            </a:r>
            <a:r>
              <a:rPr lang="nb-NO" sz="3200" i="1" dirty="0" err="1" smtClean="0">
                <a:latin typeface="Gill Sans MT" pitchFamily="34" charset="0"/>
              </a:rPr>
              <a:t>three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years</a:t>
            </a:r>
            <a:r>
              <a:rPr lang="nb-NO" sz="3200" i="1" dirty="0" smtClean="0">
                <a:latin typeface="Gill Sans MT" pitchFamily="34" charset="0"/>
              </a:rPr>
              <a:t>.»</a:t>
            </a:r>
            <a:br>
              <a:rPr lang="nb-NO" sz="3200" i="1" dirty="0" smtClean="0">
                <a:latin typeface="Gill Sans MT" pitchFamily="34" charset="0"/>
              </a:rPr>
            </a:br>
            <a:r>
              <a:rPr lang="nb-NO" sz="3200" i="1" dirty="0" smtClean="0">
                <a:latin typeface="Gill Sans MT" pitchFamily="34" charset="0"/>
              </a:rPr>
              <a:t/>
            </a:r>
            <a:br>
              <a:rPr lang="nb-NO" sz="3200" i="1" dirty="0" smtClean="0">
                <a:latin typeface="Gill Sans MT" pitchFamily="34" charset="0"/>
              </a:rPr>
            </a:br>
            <a:r>
              <a:rPr lang="nb-NO" sz="3200" i="1" dirty="0" smtClean="0">
                <a:latin typeface="Gill Sans MT" pitchFamily="34" charset="0"/>
              </a:rPr>
              <a:t>- Lady Gaga om albumet.</a:t>
            </a:r>
          </a:p>
          <a:p>
            <a:pPr algn="ctr"/>
            <a:endParaRPr lang="nb-NO" sz="3200" i="1" dirty="0" smtClean="0">
              <a:latin typeface="Gill Sans MT" pitchFamily="34" charset="0"/>
            </a:endParaRPr>
          </a:p>
          <a:p>
            <a:pPr algn="ctr"/>
            <a:endParaRPr lang="nb-NO" sz="3200" i="1" dirty="0">
              <a:latin typeface="Gill Sans MT" pitchFamily="34" charset="0"/>
            </a:endParaRPr>
          </a:p>
          <a:p>
            <a:pPr algn="ctr"/>
            <a:r>
              <a:rPr lang="nb-NO" i="1" dirty="0">
                <a:latin typeface="Gill Sans MT" pitchFamily="34" charset="0"/>
              </a:rPr>
              <a:t>Kilde: </a:t>
            </a:r>
            <a:r>
              <a:rPr lang="nb-NO" dirty="0">
                <a:latin typeface="Gill Sans MT" pitchFamily="34" charset="0"/>
              </a:rPr>
              <a:t>Time.com, http://www.time.com/time/quotes/0,26174,2073438,00.html</a:t>
            </a:r>
            <a:endParaRPr lang="nb-NO" i="1" dirty="0">
              <a:latin typeface="Gill Sans MT" pitchFamily="34" charset="0"/>
            </a:endParaRPr>
          </a:p>
          <a:p>
            <a:pPr algn="ctr"/>
            <a:endParaRPr lang="nb-NO" sz="3200" i="1" dirty="0">
              <a:latin typeface="Gill Sans MT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395461"/>
            <a:ext cx="10080625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>Singelen «</a:t>
            </a:r>
            <a:r>
              <a:rPr lang="nb-NO" sz="3600" dirty="0" err="1" smtClean="0">
                <a:latin typeface="Gill Sans MT" pitchFamily="34" charset="0"/>
              </a:rPr>
              <a:t>Born</a:t>
            </a:r>
            <a:r>
              <a:rPr lang="nb-NO" sz="3600" dirty="0" smtClean="0">
                <a:latin typeface="Gill Sans MT" pitchFamily="34" charset="0"/>
              </a:rPr>
              <a:t> </a:t>
            </a:r>
            <a:r>
              <a:rPr lang="nb-NO" sz="3600" dirty="0" err="1" smtClean="0">
                <a:latin typeface="Gill Sans MT" pitchFamily="34" charset="0"/>
              </a:rPr>
              <a:t>this</a:t>
            </a:r>
            <a:r>
              <a:rPr lang="nb-NO" sz="3600" dirty="0" smtClean="0">
                <a:latin typeface="Gill Sans MT" pitchFamily="34" charset="0"/>
              </a:rPr>
              <a:t> </a:t>
            </a:r>
            <a:r>
              <a:rPr lang="nb-NO" sz="3600" dirty="0" err="1" smtClean="0">
                <a:latin typeface="Gill Sans MT" pitchFamily="34" charset="0"/>
              </a:rPr>
              <a:t>way</a:t>
            </a:r>
            <a:r>
              <a:rPr lang="nb-NO" sz="3600" dirty="0" smtClean="0">
                <a:latin typeface="Gill Sans MT" pitchFamily="34" charset="0"/>
              </a:rPr>
              <a:t>»</a:t>
            </a:r>
            <a:endParaRPr lang="nb-NO" sz="3600" dirty="0">
              <a:latin typeface="Gill Sans MT" pitchFamily="34" charset="0"/>
            </a:endParaRP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4294967295"/>
          </p:nvPr>
        </p:nvSpPr>
        <p:spPr>
          <a:xfrm>
            <a:off x="4021088" y="2050861"/>
            <a:ext cx="5630539" cy="3762028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r>
              <a:rPr lang="nb-NO" sz="2800" dirty="0" smtClean="0">
                <a:latin typeface="Gill Sans MT" pitchFamily="34" charset="0"/>
              </a:rPr>
              <a:t>Med </a:t>
            </a:r>
            <a:r>
              <a:rPr lang="nb-NO" sz="2800" dirty="0">
                <a:latin typeface="Gill Sans MT" pitchFamily="34" charset="0"/>
              </a:rPr>
              <a:t>1 million solgte eksemplarer på fem </a:t>
            </a:r>
            <a:r>
              <a:rPr lang="nb-NO" sz="2800" dirty="0" smtClean="0">
                <a:latin typeface="Gill Sans MT" pitchFamily="34" charset="0"/>
              </a:rPr>
              <a:t>dager har ingen singel solgt raskere og bedre enn </a:t>
            </a:r>
            <a:r>
              <a:rPr lang="nb-NO" sz="2800" i="1" dirty="0" err="1" smtClean="0">
                <a:latin typeface="Gill Sans MT" pitchFamily="34" charset="0"/>
              </a:rPr>
              <a:t>Born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this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way</a:t>
            </a:r>
            <a:r>
              <a:rPr lang="nb-NO" sz="2800" i="1" dirty="0" smtClean="0">
                <a:latin typeface="Gill Sans MT" pitchFamily="34" charset="0"/>
              </a:rPr>
              <a:t>.</a:t>
            </a:r>
            <a:r>
              <a:rPr lang="nb-NO" sz="2800" dirty="0" smtClean="0">
                <a:latin typeface="Gill Sans MT" pitchFamily="34" charset="0"/>
              </a:rPr>
              <a:t> </a:t>
            </a:r>
            <a:endParaRPr lang="nb-NO" sz="2800" dirty="0">
              <a:latin typeface="Gill Sans MT" pitchFamily="34" charset="0"/>
            </a:endParaRPr>
          </a:p>
          <a:p>
            <a:r>
              <a:rPr lang="nb-NO" sz="2800" dirty="0" smtClean="0">
                <a:latin typeface="Gill Sans MT" pitchFamily="34" charset="0"/>
              </a:rPr>
              <a:t>Temaer </a:t>
            </a:r>
            <a:r>
              <a:rPr lang="nb-NO" sz="2800" dirty="0">
                <a:latin typeface="Gill Sans MT" pitchFamily="34" charset="0"/>
              </a:rPr>
              <a:t>som </a:t>
            </a:r>
            <a:r>
              <a:rPr lang="nb-NO" sz="2800" b="1" dirty="0">
                <a:latin typeface="Gill Sans MT" pitchFamily="34" charset="0"/>
              </a:rPr>
              <a:t>homoseksualitet</a:t>
            </a:r>
            <a:r>
              <a:rPr lang="nb-NO" sz="2800" dirty="0">
                <a:latin typeface="Gill Sans MT" pitchFamily="34" charset="0"/>
              </a:rPr>
              <a:t> og </a:t>
            </a:r>
            <a:r>
              <a:rPr lang="nb-NO" sz="2800" b="1" dirty="0" smtClean="0">
                <a:latin typeface="Gill Sans MT" pitchFamily="34" charset="0"/>
              </a:rPr>
              <a:t>religion</a:t>
            </a:r>
            <a:r>
              <a:rPr lang="nb-NO" sz="2800" dirty="0" smtClean="0">
                <a:latin typeface="Gill Sans MT" pitchFamily="34" charset="0"/>
              </a:rPr>
              <a:t> står sentralt, med fokus på at «alle er fri </a:t>
            </a:r>
            <a:r>
              <a:rPr lang="nb-NO" sz="2800" dirty="0">
                <a:latin typeface="Gill Sans MT" pitchFamily="34" charset="0"/>
              </a:rPr>
              <a:t>til å leve </a:t>
            </a:r>
            <a:r>
              <a:rPr lang="nb-NO" sz="2800" dirty="0" smtClean="0">
                <a:latin typeface="Gill Sans MT" pitchFamily="34" charset="0"/>
              </a:rPr>
              <a:t>som de vil».</a:t>
            </a:r>
            <a:endParaRPr lang="nb-NO" sz="2800" dirty="0">
              <a:latin typeface="Gill Sans MT" pitchFamily="34" charset="0"/>
            </a:endParaRPr>
          </a:p>
          <a:p>
            <a:endParaRPr lang="nb-NO" sz="2800" dirty="0">
              <a:latin typeface="Gill Sans MT" pitchFamily="34" charset="0"/>
            </a:endParaRPr>
          </a:p>
          <a:p>
            <a:endParaRPr lang="nb-NO" sz="2800" dirty="0">
              <a:latin typeface="Gill Sans MT" pitchFamily="34" charset="0"/>
            </a:endParaRPr>
          </a:p>
          <a:p>
            <a:pPr marL="108000" lvl="0" indent="0">
              <a:buNone/>
            </a:pPr>
            <a:endParaRPr lang="nb-NO" sz="2800" dirty="0" smtClean="0">
              <a:latin typeface="Gill Sans MT" pitchFamily="34" charset="0"/>
            </a:endParaRPr>
          </a:p>
          <a:p>
            <a:pPr lvl="0"/>
            <a:endParaRPr lang="nb-NO" sz="2800" dirty="0">
              <a:latin typeface="Gill Sans MT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2101523"/>
            <a:ext cx="3445272" cy="344527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179438"/>
            <a:ext cx="10080625" cy="792088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>«</a:t>
            </a:r>
            <a:r>
              <a:rPr lang="nb-NO" sz="3600" dirty="0" err="1" smtClean="0">
                <a:latin typeface="Gill Sans MT" pitchFamily="34" charset="0"/>
              </a:rPr>
              <a:t>Born</a:t>
            </a:r>
            <a:r>
              <a:rPr lang="nb-NO" sz="3600" dirty="0" smtClean="0">
                <a:latin typeface="Gill Sans MT" pitchFamily="34" charset="0"/>
              </a:rPr>
              <a:t> </a:t>
            </a:r>
            <a:r>
              <a:rPr lang="nb-NO" sz="3600" dirty="0" err="1" smtClean="0">
                <a:latin typeface="Gill Sans MT" pitchFamily="34" charset="0"/>
              </a:rPr>
              <a:t>this</a:t>
            </a:r>
            <a:r>
              <a:rPr lang="nb-NO" sz="3600" dirty="0" smtClean="0">
                <a:latin typeface="Gill Sans MT" pitchFamily="34" charset="0"/>
              </a:rPr>
              <a:t> </a:t>
            </a:r>
            <a:r>
              <a:rPr lang="nb-NO" sz="3600" dirty="0" err="1" smtClean="0">
                <a:latin typeface="Gill Sans MT" pitchFamily="34" charset="0"/>
              </a:rPr>
              <a:t>way</a:t>
            </a:r>
            <a:r>
              <a:rPr lang="nb-NO" sz="3600" dirty="0" smtClean="0">
                <a:latin typeface="Gill Sans MT" pitchFamily="34" charset="0"/>
              </a:rPr>
              <a:t>» </a:t>
            </a:r>
            <a:r>
              <a:rPr lang="nb-NO" sz="3600" dirty="0">
                <a:latin typeface="Gill Sans MT" pitchFamily="34" charset="0"/>
              </a:rPr>
              <a:t> </a:t>
            </a:r>
            <a:r>
              <a:rPr lang="nb-NO" sz="3600" dirty="0" smtClean="0">
                <a:latin typeface="Gill Sans MT" pitchFamily="34" charset="0"/>
              </a:rPr>
              <a:t>og verdioppfatning</a:t>
            </a: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359791" y="1323975"/>
            <a:ext cx="9320499" cy="576823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1080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nb-NO" sz="2800" dirty="0" smtClean="0">
                <a:latin typeface="Gill Sans MT" pitchFamily="34" charset="0"/>
                <a:cs typeface="Times New Roman" pitchFamily="18"/>
              </a:rPr>
              <a:t/>
            </a:r>
            <a:br>
              <a:rPr lang="nb-NO" sz="2800" dirty="0" smtClean="0">
                <a:latin typeface="Gill Sans MT" pitchFamily="34" charset="0"/>
                <a:cs typeface="Times New Roman" pitchFamily="18"/>
              </a:rPr>
            </a:br>
            <a:endParaRPr lang="nb-NO" sz="2800" dirty="0" smtClean="0">
              <a:latin typeface="Gill Sans MT" pitchFamily="34" charset="0"/>
              <a:cs typeface="Times New Roman" pitchFamily="18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171411" y="4927388"/>
            <a:ext cx="4486567" cy="893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b-NO" sz="1800" b="0" i="1" u="none" strike="noStrike" kern="1200" dirty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Lady Gaga er gudmor for barnet til homofile Elton John og hans </a:t>
            </a:r>
            <a:r>
              <a:rPr lang="nb-NO" sz="1800" b="0" i="1" u="none" strike="noStrike" kern="1200" dirty="0" smtClean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kjæreste, som de har </a:t>
            </a:r>
            <a:r>
              <a:rPr lang="nb-NO" sz="1800" b="0" i="1" u="none" strike="noStrike" kern="1200" dirty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båret fram ved surrogatmor.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71411" y="2407108"/>
            <a:ext cx="4486567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/>
          <p:cNvSpPr/>
          <p:nvPr/>
        </p:nvSpPr>
        <p:spPr>
          <a:xfrm>
            <a:off x="368754" y="2407108"/>
            <a:ext cx="4896545" cy="260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I «</a:t>
            </a:r>
            <a:r>
              <a:rPr lang="nb-NO" sz="2800" dirty="0" err="1" smtClean="0">
                <a:latin typeface="Gill Sans MT" pitchFamily="34" charset="0"/>
                <a:cs typeface="Arial" pitchFamily="34" charset="0"/>
              </a:rPr>
              <a:t>born</a:t>
            </a: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 </a:t>
            </a:r>
            <a:r>
              <a:rPr lang="nb-NO" sz="2800" dirty="0" err="1" smtClean="0">
                <a:latin typeface="Gill Sans MT" pitchFamily="34" charset="0"/>
                <a:cs typeface="Arial" pitchFamily="34" charset="0"/>
              </a:rPr>
              <a:t>this</a:t>
            </a: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 </a:t>
            </a:r>
            <a:r>
              <a:rPr lang="nb-NO" sz="2800" dirty="0" err="1" smtClean="0">
                <a:latin typeface="Gill Sans MT" pitchFamily="34" charset="0"/>
                <a:cs typeface="Arial" pitchFamily="34" charset="0"/>
              </a:rPr>
              <a:t>way</a:t>
            </a: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» er de høyeste idealene frihet og toleranse, mens det verste er å dømme andre.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625" cy="11731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215776" y="1835621"/>
            <a:ext cx="5604257" cy="5976664"/>
          </a:xfrm>
        </p:spPr>
        <p:txBody>
          <a:bodyPr>
            <a:normAutofit fontScale="77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10800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«And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thus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began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the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beginning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of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the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new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race: a race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within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the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race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of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humanity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, a race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which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bears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no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prejudice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,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no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judgement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,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but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boundless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nb-NO" sz="4100" i="1" dirty="0" err="1" smtClean="0">
                <a:latin typeface="Gill Sans MT" pitchFamily="34" charset="0"/>
                <a:cs typeface="Times New Roman" pitchFamily="18"/>
              </a:rPr>
              <a:t>freedom</a:t>
            </a:r>
            <a:r>
              <a:rPr lang="nb-NO" sz="4100" i="1" dirty="0" smtClean="0">
                <a:latin typeface="Gill Sans MT" pitchFamily="34" charset="0"/>
                <a:cs typeface="Times New Roman" pitchFamily="18"/>
              </a:rPr>
              <a:t>»</a:t>
            </a:r>
          </a:p>
          <a:p>
            <a:pPr marL="108000" lvl="0" indent="0">
              <a:lnSpc>
                <a:spcPct val="150000"/>
              </a:lnSpc>
              <a:spcAft>
                <a:spcPts val="0"/>
              </a:spcAft>
              <a:buNone/>
            </a:pPr>
            <a:endParaRPr lang="nb-NO" sz="2800" i="1" dirty="0">
              <a:latin typeface="Gill Sans MT" pitchFamily="34" charset="0"/>
              <a:cs typeface="Times New Roman" pitchFamily="18"/>
            </a:endParaRPr>
          </a:p>
          <a:p>
            <a:pPr marL="10800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nb-NO" sz="2800" i="1" dirty="0" smtClean="0">
                <a:latin typeface="Gill Sans MT" pitchFamily="34" charset="0"/>
                <a:cs typeface="Times New Roman" pitchFamily="18"/>
              </a:rPr>
              <a:t>- </a:t>
            </a:r>
            <a:r>
              <a:rPr lang="nb-NO" sz="2800" dirty="0" smtClean="0">
                <a:latin typeface="Gill Sans MT" pitchFamily="34" charset="0"/>
                <a:cs typeface="Times New Roman" pitchFamily="18"/>
              </a:rPr>
              <a:t>Fra introen </a:t>
            </a:r>
            <a:r>
              <a:rPr lang="nb-NO" sz="2800" dirty="0">
                <a:latin typeface="Gill Sans MT" pitchFamily="34" charset="0"/>
                <a:cs typeface="Times New Roman" pitchFamily="18"/>
              </a:rPr>
              <a:t>til </a:t>
            </a:r>
            <a:r>
              <a:rPr lang="nb-NO" sz="2800" dirty="0" smtClean="0">
                <a:latin typeface="Gill Sans MT" pitchFamily="34" charset="0"/>
                <a:cs typeface="Times New Roman" pitchFamily="18"/>
              </a:rPr>
              <a:t>musikkvideoen.</a:t>
            </a:r>
          </a:p>
          <a:p>
            <a:pPr marL="108000" lvl="0" indent="0">
              <a:lnSpc>
                <a:spcPct val="150000"/>
              </a:lnSpc>
              <a:spcAft>
                <a:spcPts val="0"/>
              </a:spcAft>
              <a:buNone/>
            </a:pPr>
            <a:endParaRPr lang="nb-NO" sz="2800" dirty="0">
              <a:latin typeface="Gill Sans MT" pitchFamily="34" charset="0"/>
              <a:cs typeface="Times New Roman" pitchFamily="18"/>
            </a:endParaRPr>
          </a:p>
          <a:p>
            <a:pPr marL="1080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nb-NO" sz="2800" dirty="0" smtClean="0">
                <a:latin typeface="Gill Sans MT" pitchFamily="34" charset="0"/>
                <a:cs typeface="Times New Roman" pitchFamily="18"/>
              </a:rPr>
              <a:t/>
            </a:r>
            <a:br>
              <a:rPr lang="nb-NO" sz="2800" dirty="0" smtClean="0">
                <a:latin typeface="Gill Sans MT" pitchFamily="34" charset="0"/>
                <a:cs typeface="Times New Roman" pitchFamily="18"/>
              </a:rPr>
            </a:br>
            <a:endParaRPr lang="nb-NO" sz="2800" dirty="0" smtClean="0">
              <a:latin typeface="Gill Sans MT" pitchFamily="34" charset="0"/>
              <a:cs typeface="Times New Roman" pitchFamily="18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33" y="1935907"/>
            <a:ext cx="3744416" cy="374441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440912" y="323453"/>
            <a:ext cx="1434773" cy="11731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56383" y="2886165"/>
            <a:ext cx="621131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i="1" dirty="0" smtClean="0">
                <a:latin typeface="Gill Sans MT" pitchFamily="34" charset="0"/>
              </a:rPr>
              <a:t>«</a:t>
            </a:r>
            <a:r>
              <a:rPr lang="nb-NO" sz="3200" i="1" dirty="0" err="1" smtClean="0">
                <a:latin typeface="Gill Sans MT" pitchFamily="34" charset="0"/>
              </a:rPr>
              <a:t>Don’t</a:t>
            </a:r>
            <a:r>
              <a:rPr lang="nb-NO" sz="3200" i="1" dirty="0" smtClean="0">
                <a:latin typeface="Gill Sans MT" pitchFamily="34" charset="0"/>
              </a:rPr>
              <a:t> be a drag, just be a </a:t>
            </a:r>
            <a:r>
              <a:rPr lang="nb-NO" sz="3200" i="1" dirty="0" err="1" smtClean="0">
                <a:latin typeface="Gill Sans MT" pitchFamily="34" charset="0"/>
              </a:rPr>
              <a:t>queen</a:t>
            </a:r>
            <a:r>
              <a:rPr lang="nb-NO" sz="3200" i="1" dirty="0" smtClean="0">
                <a:latin typeface="Gill Sans MT" pitchFamily="34" charset="0"/>
              </a:rPr>
              <a:t>.»</a:t>
            </a:r>
          </a:p>
          <a:p>
            <a:endParaRPr lang="nb-NO" sz="3200" i="1" dirty="0">
              <a:latin typeface="Gill Sans MT" pitchFamily="34" charset="0"/>
            </a:endParaRPr>
          </a:p>
          <a:p>
            <a:r>
              <a:rPr lang="nb-NO" sz="3200" i="1" dirty="0" smtClean="0">
                <a:latin typeface="Gill Sans MT" pitchFamily="34" charset="0"/>
              </a:rPr>
              <a:t>«A different lover is not a sin.»</a:t>
            </a:r>
          </a:p>
          <a:p>
            <a:endParaRPr lang="nb-NO" sz="3200" i="1" dirty="0">
              <a:latin typeface="Gill Sans MT" pitchFamily="34" charset="0"/>
            </a:endParaRPr>
          </a:p>
          <a:p>
            <a:r>
              <a:rPr lang="nb-NO" sz="2400" i="1" dirty="0" smtClean="0">
                <a:latin typeface="Gill Sans MT" pitchFamily="34" charset="0"/>
              </a:rPr>
              <a:t>- Fra sangen «</a:t>
            </a:r>
            <a:r>
              <a:rPr lang="nb-NO" sz="2400" i="1" dirty="0" err="1" smtClean="0">
                <a:latin typeface="Gill Sans MT" pitchFamily="34" charset="0"/>
              </a:rPr>
              <a:t>Born</a:t>
            </a:r>
            <a:r>
              <a:rPr lang="nb-NO" sz="2400" i="1" dirty="0" smtClean="0">
                <a:latin typeface="Gill Sans MT" pitchFamily="34" charset="0"/>
              </a:rPr>
              <a:t> </a:t>
            </a:r>
            <a:r>
              <a:rPr lang="nb-NO" sz="2400" i="1" dirty="0" err="1" smtClean="0">
                <a:latin typeface="Gill Sans MT" pitchFamily="34" charset="0"/>
              </a:rPr>
              <a:t>this</a:t>
            </a:r>
            <a:r>
              <a:rPr lang="nb-NO" sz="2400" i="1" dirty="0" smtClean="0">
                <a:latin typeface="Gill Sans MT" pitchFamily="34" charset="0"/>
              </a:rPr>
              <a:t> </a:t>
            </a:r>
            <a:r>
              <a:rPr lang="nb-NO" sz="2400" i="1" dirty="0" err="1" smtClean="0">
                <a:latin typeface="Gill Sans MT" pitchFamily="34" charset="0"/>
              </a:rPr>
              <a:t>way</a:t>
            </a:r>
            <a:r>
              <a:rPr lang="nb-NO" sz="2400" i="1" dirty="0" smtClean="0">
                <a:latin typeface="Gill Sans MT" pitchFamily="34" charset="0"/>
              </a:rPr>
              <a:t>»</a:t>
            </a:r>
            <a:endParaRPr lang="nb-NO" sz="2400" i="1" dirty="0">
              <a:latin typeface="Gill Sans MT" pitchFamily="34" charset="0"/>
            </a:endParaRPr>
          </a:p>
          <a:p>
            <a:endParaRPr lang="nb-NO" sz="3200" dirty="0">
              <a:latin typeface="Gill Sans MT" pitchFamily="34" charset="0"/>
            </a:endParaRPr>
          </a:p>
        </p:txBody>
      </p:sp>
      <p:pic>
        <p:nvPicPr>
          <p:cNvPr id="8" name="Plassholder for 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36393" y="2411685"/>
            <a:ext cx="2969746" cy="3011065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6767701" y="5367661"/>
            <a:ext cx="2520000" cy="35633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b-NO" sz="1800" b="0" i="1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Lady Gaga som mann.</a:t>
            </a:r>
            <a:endParaRPr lang="nb-NO" sz="1800" b="0" i="1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440912" y="323453"/>
            <a:ext cx="1434773" cy="11731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74716" y="3040054"/>
            <a:ext cx="5837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Ifølge sangteksten gir det å leve ut sin seksualitet uansett form, opplevelsen av </a:t>
            </a:r>
            <a:r>
              <a:rPr lang="nb-NO" sz="2800" b="1" dirty="0" smtClean="0">
                <a:latin typeface="Gill Sans MT" pitchFamily="34" charset="0"/>
                <a:cs typeface="Arial" pitchFamily="34" charset="0"/>
              </a:rPr>
              <a:t>«grenseløs frihet»</a:t>
            </a: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, fordi en «er født slik».</a:t>
            </a:r>
          </a:p>
        </p:txBody>
      </p:sp>
      <p:pic>
        <p:nvPicPr>
          <p:cNvPr id="8" name="Plassholder for 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36393" y="2411685"/>
            <a:ext cx="2969746" cy="3011065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6767701" y="5367661"/>
            <a:ext cx="2520000" cy="35633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b-NO" sz="1800" b="0" i="1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rPr>
              <a:t>Lady Gaga som mann.</a:t>
            </a:r>
            <a:endParaRPr lang="nb-NO" sz="1800" b="0" i="1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-20442" y="107429"/>
            <a:ext cx="10080625" cy="872529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/>
            </a:r>
            <a:br>
              <a:rPr lang="nb-NO" sz="3600" dirty="0" smtClean="0">
                <a:latin typeface="Gill Sans MT" pitchFamily="34" charset="0"/>
              </a:rPr>
            </a:br>
            <a:r>
              <a:rPr lang="nb-NO" dirty="0" smtClean="0">
                <a:latin typeface="Gill Sans MT" pitchFamily="34" charset="0"/>
              </a:rPr>
              <a:t>Hva er et livssyn?</a:t>
            </a:r>
            <a:endParaRPr lang="nb-NO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359791" y="1258888"/>
            <a:ext cx="9361041" cy="56896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endParaRPr lang="nb-NO" sz="3600" dirty="0" smtClean="0">
              <a:latin typeface="Gill Sans MT" pitchFamily="34" charset="0"/>
            </a:endParaRPr>
          </a:p>
          <a:p>
            <a:pPr lvl="0"/>
            <a:r>
              <a:rPr lang="nb-NO" sz="3600" dirty="0" smtClean="0">
                <a:latin typeface="Gill Sans MT" pitchFamily="34" charset="0"/>
              </a:rPr>
              <a:t>Svar på de såkalte «livsspørsmålene»</a:t>
            </a:r>
          </a:p>
          <a:p>
            <a:pPr lvl="1">
              <a:buFontTx/>
              <a:buChar char="-"/>
            </a:pPr>
            <a:r>
              <a:rPr lang="en-US" sz="3600" dirty="0" err="1" smtClean="0">
                <a:latin typeface="Gill Sans MT" pitchFamily="34" charset="0"/>
              </a:rPr>
              <a:t>knyttet</a:t>
            </a:r>
            <a:r>
              <a:rPr lang="en-US" sz="3600" dirty="0" smtClean="0">
                <a:latin typeface="Gill Sans MT" pitchFamily="34" charset="0"/>
              </a:rPr>
              <a:t> </a:t>
            </a:r>
            <a:r>
              <a:rPr lang="en-US" sz="3600" dirty="0" err="1" smtClean="0">
                <a:latin typeface="Gill Sans MT" pitchFamily="34" charset="0"/>
              </a:rPr>
              <a:t>til</a:t>
            </a:r>
            <a:r>
              <a:rPr lang="en-US" sz="3600" dirty="0" smtClean="0">
                <a:latin typeface="Gill Sans MT" pitchFamily="34" charset="0"/>
              </a:rPr>
              <a:t> </a:t>
            </a:r>
            <a:r>
              <a:rPr lang="en-US" sz="3600" b="1" dirty="0" err="1" smtClean="0">
                <a:latin typeface="Gill Sans MT" pitchFamily="34" charset="0"/>
              </a:rPr>
              <a:t>verdier</a:t>
            </a:r>
            <a:r>
              <a:rPr lang="en-US" sz="3600" b="1" dirty="0" smtClean="0">
                <a:latin typeface="Gill Sans MT" pitchFamily="34" charset="0"/>
              </a:rPr>
              <a:t>, </a:t>
            </a:r>
            <a:r>
              <a:rPr lang="en-US" sz="3600" b="1" dirty="0" err="1" smtClean="0">
                <a:latin typeface="Gill Sans MT" pitchFamily="34" charset="0"/>
              </a:rPr>
              <a:t>menneskesyn</a:t>
            </a:r>
            <a:r>
              <a:rPr lang="en-US" sz="3600" b="1" dirty="0">
                <a:latin typeface="Gill Sans MT" pitchFamily="34" charset="0"/>
              </a:rPr>
              <a:t>,</a:t>
            </a:r>
            <a:r>
              <a:rPr lang="en-US" sz="3600" dirty="0">
                <a:latin typeface="Gill Sans MT" pitchFamily="34" charset="0"/>
              </a:rPr>
              <a:t> </a:t>
            </a:r>
            <a:r>
              <a:rPr lang="en-US" sz="3600" b="1" dirty="0" err="1" smtClean="0">
                <a:latin typeface="Gill Sans MT" pitchFamily="34" charset="0"/>
              </a:rPr>
              <a:t>virkelighetsforståelse</a:t>
            </a:r>
            <a:r>
              <a:rPr lang="en-US" sz="3600" dirty="0" smtClean="0">
                <a:latin typeface="Gill Sans MT" pitchFamily="34" charset="0"/>
              </a:rPr>
              <a:t>, </a:t>
            </a:r>
            <a:r>
              <a:rPr lang="en-US" sz="3600" dirty="0" err="1" smtClean="0">
                <a:latin typeface="Gill Sans MT" pitchFamily="34" charset="0"/>
              </a:rPr>
              <a:t>og</a:t>
            </a:r>
            <a:r>
              <a:rPr lang="en-US" sz="3600" b="1" dirty="0" smtClean="0">
                <a:latin typeface="Gill Sans MT" pitchFamily="34" charset="0"/>
              </a:rPr>
              <a:t> </a:t>
            </a:r>
            <a:r>
              <a:rPr lang="en-US" sz="3600" b="1" dirty="0" err="1" smtClean="0">
                <a:latin typeface="Gill Sans MT" pitchFamily="34" charset="0"/>
              </a:rPr>
              <a:t>tro</a:t>
            </a:r>
            <a:r>
              <a:rPr lang="en-US" sz="3600" b="1" dirty="0" smtClean="0">
                <a:latin typeface="Gill Sans MT" pitchFamily="34" charset="0"/>
              </a:rPr>
              <a:t> </a:t>
            </a:r>
            <a:r>
              <a:rPr lang="en-US" sz="3600" dirty="0" smtClean="0">
                <a:latin typeface="Gill Sans MT" pitchFamily="34" charset="0"/>
              </a:rPr>
              <a:t>(</a:t>
            </a:r>
            <a:r>
              <a:rPr lang="en-US" sz="3600" dirty="0" err="1" smtClean="0">
                <a:latin typeface="Gill Sans MT" pitchFamily="34" charset="0"/>
              </a:rPr>
              <a:t>forstått</a:t>
            </a:r>
            <a:r>
              <a:rPr lang="en-US" sz="3600" dirty="0" smtClean="0">
                <a:latin typeface="Gill Sans MT" pitchFamily="34" charset="0"/>
              </a:rPr>
              <a:t> </a:t>
            </a:r>
            <a:r>
              <a:rPr lang="en-US" sz="3600" dirty="0" err="1" smtClean="0">
                <a:latin typeface="Gill Sans MT" pitchFamily="34" charset="0"/>
              </a:rPr>
              <a:t>som</a:t>
            </a:r>
            <a:r>
              <a:rPr lang="en-US" sz="3600" dirty="0" smtClean="0">
                <a:latin typeface="Gill Sans MT" pitchFamily="34" charset="0"/>
              </a:rPr>
              <a:t> </a:t>
            </a:r>
            <a:r>
              <a:rPr lang="en-US" sz="3600" dirty="0" err="1" smtClean="0">
                <a:latin typeface="Gill Sans MT" pitchFamily="34" charset="0"/>
              </a:rPr>
              <a:t>tillit</a:t>
            </a:r>
            <a:r>
              <a:rPr lang="en-US" sz="3600" dirty="0" smtClean="0">
                <a:latin typeface="Gill Sans MT" pitchFamily="34" charset="0"/>
              </a:rPr>
              <a:t>/</a:t>
            </a:r>
            <a:r>
              <a:rPr lang="en-US" sz="3600" dirty="0" err="1" smtClean="0">
                <a:latin typeface="Gill Sans MT" pitchFamily="34" charset="0"/>
              </a:rPr>
              <a:t>forankring</a:t>
            </a:r>
            <a:r>
              <a:rPr lang="en-US" sz="3600" dirty="0" smtClean="0">
                <a:latin typeface="Gill Sans MT" pitchFamily="34" charset="0"/>
              </a:rPr>
              <a:t> </a:t>
            </a:r>
            <a:r>
              <a:rPr lang="en-US" sz="3600" dirty="0" err="1" smtClean="0">
                <a:latin typeface="Gill Sans MT" pitchFamily="34" charset="0"/>
              </a:rPr>
              <a:t>av</a:t>
            </a:r>
            <a:r>
              <a:rPr lang="en-US" sz="3600" dirty="0" smtClean="0">
                <a:latin typeface="Gill Sans MT" pitchFamily="34" charset="0"/>
              </a:rPr>
              <a:t> </a:t>
            </a:r>
            <a:r>
              <a:rPr lang="en-US" sz="3600" dirty="0" err="1" smtClean="0">
                <a:latin typeface="Gill Sans MT" pitchFamily="34" charset="0"/>
              </a:rPr>
              <a:t>mening</a:t>
            </a:r>
            <a:r>
              <a:rPr lang="en-US" sz="3600" dirty="0" smtClean="0">
                <a:latin typeface="Gill Sans MT" pitchFamily="34" charset="0"/>
              </a:rPr>
              <a:t>).</a:t>
            </a:r>
          </a:p>
          <a:p>
            <a:pPr marL="108000" lvl="0" indent="0">
              <a:buNone/>
            </a:pPr>
            <a:endParaRPr lang="nb-NO" sz="3600" dirty="0">
              <a:latin typeface="Gill Sans MT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64" y="6300117"/>
            <a:ext cx="95250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395461"/>
            <a:ext cx="10080625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>«</a:t>
            </a:r>
            <a:r>
              <a:rPr lang="nb-NO" sz="3600" dirty="0" err="1" smtClean="0">
                <a:latin typeface="Gill Sans MT" pitchFamily="34" charset="0"/>
              </a:rPr>
              <a:t>Born</a:t>
            </a:r>
            <a:r>
              <a:rPr lang="nb-NO" sz="3600" dirty="0" smtClean="0">
                <a:latin typeface="Gill Sans MT" pitchFamily="34" charset="0"/>
              </a:rPr>
              <a:t> </a:t>
            </a:r>
            <a:r>
              <a:rPr lang="nb-NO" sz="3600" dirty="0" err="1" smtClean="0">
                <a:latin typeface="Gill Sans MT" pitchFamily="34" charset="0"/>
              </a:rPr>
              <a:t>this</a:t>
            </a:r>
            <a:r>
              <a:rPr lang="nb-NO" sz="3600" dirty="0" smtClean="0">
                <a:latin typeface="Gill Sans MT" pitchFamily="34" charset="0"/>
              </a:rPr>
              <a:t> </a:t>
            </a:r>
            <a:r>
              <a:rPr lang="nb-NO" sz="3600" dirty="0" err="1" smtClean="0">
                <a:latin typeface="Gill Sans MT" pitchFamily="34" charset="0"/>
              </a:rPr>
              <a:t>way</a:t>
            </a:r>
            <a:r>
              <a:rPr lang="nb-NO" sz="3600" dirty="0" smtClean="0">
                <a:latin typeface="Gill Sans MT" pitchFamily="34" charset="0"/>
              </a:rPr>
              <a:t>» og menneskesyn</a:t>
            </a: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10368904" y="3578334"/>
            <a:ext cx="648666" cy="521999"/>
          </a:xfrm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endParaRPr lang="nb-NO" sz="2400" i="1" dirty="0">
              <a:latin typeface="Gill Sans MT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779717" y="2549922"/>
            <a:ext cx="4752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i="1" dirty="0" smtClean="0">
                <a:latin typeface="Gill Sans MT" pitchFamily="34" charset="0"/>
              </a:rPr>
              <a:t>«</a:t>
            </a:r>
            <a:r>
              <a:rPr lang="nb-NO" sz="3200" i="1" dirty="0" err="1" smtClean="0">
                <a:latin typeface="Gill Sans MT" pitchFamily="34" charset="0"/>
              </a:rPr>
              <a:t>There’s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nothing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wrong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with</a:t>
            </a:r>
            <a:r>
              <a:rPr lang="nb-NO" sz="3200" i="1" dirty="0" smtClean="0">
                <a:latin typeface="Gill Sans MT" pitchFamily="34" charset="0"/>
              </a:rPr>
              <a:t> loving </a:t>
            </a:r>
            <a:r>
              <a:rPr lang="nb-NO" sz="3200" i="1" dirty="0" err="1" smtClean="0">
                <a:latin typeface="Gill Sans MT" pitchFamily="34" charset="0"/>
              </a:rPr>
              <a:t>who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you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are</a:t>
            </a:r>
            <a:r>
              <a:rPr lang="nb-NO" sz="3200" i="1" dirty="0" smtClean="0">
                <a:latin typeface="Gill Sans MT" pitchFamily="34" charset="0"/>
              </a:rPr>
              <a:t>»</a:t>
            </a:r>
          </a:p>
          <a:p>
            <a:pPr algn="ctr"/>
            <a:endParaRPr lang="nb-NO" sz="3200" i="1" dirty="0" smtClean="0">
              <a:latin typeface="Gill Sans MT" pitchFamily="34" charset="0"/>
            </a:endParaRPr>
          </a:p>
          <a:p>
            <a:pPr algn="ctr"/>
            <a:endParaRPr lang="nb-NO" sz="3200" i="1" dirty="0" smtClean="0">
              <a:latin typeface="Gill Sans MT" pitchFamily="34" charset="0"/>
            </a:endParaRPr>
          </a:p>
          <a:p>
            <a:pPr algn="ctr"/>
            <a:r>
              <a:rPr lang="nb-NO" sz="3200" i="1" dirty="0" smtClean="0">
                <a:latin typeface="Gill Sans MT" pitchFamily="34" charset="0"/>
              </a:rPr>
              <a:t>«</a:t>
            </a:r>
            <a:r>
              <a:rPr lang="nb-NO" sz="3200" i="1" dirty="0" err="1">
                <a:latin typeface="Gill Sans MT" pitchFamily="34" charset="0"/>
              </a:rPr>
              <a:t>Don’t</a:t>
            </a:r>
            <a:r>
              <a:rPr lang="nb-NO" sz="3200" i="1" dirty="0">
                <a:latin typeface="Gill Sans MT" pitchFamily="34" charset="0"/>
              </a:rPr>
              <a:t> </a:t>
            </a:r>
            <a:r>
              <a:rPr lang="nb-NO" sz="3200" i="1" dirty="0" err="1">
                <a:latin typeface="Gill Sans MT" pitchFamily="34" charset="0"/>
              </a:rPr>
              <a:t>hide</a:t>
            </a:r>
            <a:r>
              <a:rPr lang="nb-NO" sz="3200" i="1" dirty="0">
                <a:latin typeface="Gill Sans MT" pitchFamily="34" charset="0"/>
              </a:rPr>
              <a:t> </a:t>
            </a:r>
            <a:r>
              <a:rPr lang="nb-NO" sz="3200" i="1" dirty="0" err="1">
                <a:latin typeface="Gill Sans MT" pitchFamily="34" charset="0"/>
              </a:rPr>
              <a:t>yourself</a:t>
            </a:r>
            <a:r>
              <a:rPr lang="nb-NO" sz="3200" i="1" dirty="0">
                <a:latin typeface="Gill Sans MT" pitchFamily="34" charset="0"/>
              </a:rPr>
              <a:t> in </a:t>
            </a:r>
            <a:r>
              <a:rPr lang="nb-NO" sz="3200" i="1" dirty="0" err="1">
                <a:latin typeface="Gill Sans MT" pitchFamily="34" charset="0"/>
              </a:rPr>
              <a:t>regret</a:t>
            </a:r>
            <a:r>
              <a:rPr lang="nb-NO" sz="3200" i="1" dirty="0">
                <a:latin typeface="Gill Sans MT" pitchFamily="34" charset="0"/>
              </a:rPr>
              <a:t>, just love </a:t>
            </a:r>
            <a:r>
              <a:rPr lang="nb-NO" sz="3200" i="1" dirty="0" err="1">
                <a:latin typeface="Gill Sans MT" pitchFamily="34" charset="0"/>
              </a:rPr>
              <a:t>yourself</a:t>
            </a:r>
            <a:r>
              <a:rPr lang="nb-NO" sz="3200" i="1" dirty="0">
                <a:latin typeface="Gill Sans MT" pitchFamily="34" charset="0"/>
              </a:rPr>
              <a:t> and </a:t>
            </a:r>
            <a:r>
              <a:rPr lang="nb-NO" sz="3200" i="1" dirty="0" err="1">
                <a:latin typeface="Gill Sans MT" pitchFamily="34" charset="0"/>
              </a:rPr>
              <a:t>your</a:t>
            </a:r>
            <a:r>
              <a:rPr lang="nb-NO" sz="3200" i="1" dirty="0">
                <a:latin typeface="Gill Sans MT" pitchFamily="34" charset="0"/>
              </a:rPr>
              <a:t> </a:t>
            </a:r>
            <a:r>
              <a:rPr lang="nb-NO" sz="3200" i="1" dirty="0" err="1">
                <a:latin typeface="Gill Sans MT" pitchFamily="34" charset="0"/>
              </a:rPr>
              <a:t>set</a:t>
            </a:r>
            <a:r>
              <a:rPr lang="nb-NO" sz="3200" i="1" dirty="0" smtClean="0">
                <a:latin typeface="Gill Sans MT" pitchFamily="34" charset="0"/>
              </a:rPr>
              <a:t>. </a:t>
            </a:r>
            <a:r>
              <a:rPr lang="nb-NO" sz="3200" i="1" dirty="0" err="1" smtClean="0">
                <a:latin typeface="Gill Sans MT" pitchFamily="34" charset="0"/>
              </a:rPr>
              <a:t>I’m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on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the</a:t>
            </a:r>
            <a:r>
              <a:rPr lang="nb-NO" sz="3200" i="1" dirty="0" smtClean="0">
                <a:latin typeface="Gill Sans MT" pitchFamily="34" charset="0"/>
              </a:rPr>
              <a:t> right </a:t>
            </a:r>
            <a:r>
              <a:rPr lang="nb-NO" sz="3200" i="1" dirty="0" err="1" smtClean="0">
                <a:latin typeface="Gill Sans MT" pitchFamily="34" charset="0"/>
              </a:rPr>
              <a:t>track</a:t>
            </a:r>
            <a:r>
              <a:rPr lang="nb-NO" sz="3200" i="1" dirty="0" smtClean="0">
                <a:latin typeface="Gill Sans MT" pitchFamily="34" charset="0"/>
              </a:rPr>
              <a:t> baby, I </a:t>
            </a:r>
            <a:r>
              <a:rPr lang="nb-NO" sz="3200" i="1" dirty="0" err="1" smtClean="0">
                <a:latin typeface="Gill Sans MT" pitchFamily="34" charset="0"/>
              </a:rPr>
              <a:t>was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born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this</a:t>
            </a:r>
            <a:r>
              <a:rPr lang="nb-NO" sz="3200" i="1" dirty="0" smtClean="0">
                <a:latin typeface="Gill Sans MT" pitchFamily="34" charset="0"/>
              </a:rPr>
              <a:t> </a:t>
            </a:r>
            <a:r>
              <a:rPr lang="nb-NO" sz="3200" i="1" dirty="0" err="1" smtClean="0">
                <a:latin typeface="Gill Sans MT" pitchFamily="34" charset="0"/>
              </a:rPr>
              <a:t>way</a:t>
            </a:r>
            <a:r>
              <a:rPr lang="nb-NO" sz="3200" i="1" dirty="0" smtClean="0">
                <a:latin typeface="Gill Sans MT" pitchFamily="34" charset="0"/>
              </a:rPr>
              <a:t>.»</a:t>
            </a:r>
            <a:endParaRPr lang="nb-NO" sz="3200" i="1" dirty="0">
              <a:latin typeface="Gill Sans MT" pitchFamily="34" charset="0"/>
            </a:endParaRPr>
          </a:p>
          <a:p>
            <a:pPr algn="ctr"/>
            <a:endParaRPr lang="nb-NO" sz="3200" dirty="0">
              <a:latin typeface="Gill Sans MT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23308" y="1979637"/>
            <a:ext cx="1980000" cy="247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6688"/>
          <a:stretch>
            <a:fillRect/>
          </a:stretch>
        </p:blipFill>
        <p:spPr>
          <a:xfrm>
            <a:off x="439108" y="4319637"/>
            <a:ext cx="15642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20020"/>
          <a:stretch>
            <a:fillRect/>
          </a:stretch>
        </p:blipFill>
        <p:spPr>
          <a:xfrm>
            <a:off x="2003308" y="4319637"/>
            <a:ext cx="271692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1908" y="1979637"/>
            <a:ext cx="230904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728944" y="611485"/>
            <a:ext cx="1943969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4720228" y="2771725"/>
            <a:ext cx="5023912" cy="2614880"/>
          </a:xfrm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108000" lvl="0" indent="0">
              <a:buNone/>
            </a:pPr>
            <a:r>
              <a:rPr lang="nb-NO" i="1" dirty="0" smtClean="0">
                <a:latin typeface="Gill Sans MT" pitchFamily="34" charset="0"/>
              </a:rPr>
              <a:t>«No matter </a:t>
            </a:r>
            <a:r>
              <a:rPr lang="nb-NO" i="1" dirty="0" err="1" smtClean="0">
                <a:latin typeface="Gill Sans MT" pitchFamily="34" charset="0"/>
              </a:rPr>
              <a:t>gay</a:t>
            </a:r>
            <a:r>
              <a:rPr lang="nb-NO" i="1" dirty="0" smtClean="0">
                <a:latin typeface="Gill Sans MT" pitchFamily="34" charset="0"/>
              </a:rPr>
              <a:t>, straight, or bi, </a:t>
            </a:r>
            <a:r>
              <a:rPr lang="nb-NO" i="1" dirty="0" err="1" smtClean="0">
                <a:latin typeface="Gill Sans MT" pitchFamily="34" charset="0"/>
              </a:rPr>
              <a:t>lesbian</a:t>
            </a:r>
            <a:r>
              <a:rPr lang="nb-NO" i="1" dirty="0" smtClean="0">
                <a:latin typeface="Gill Sans MT" pitchFamily="34" charset="0"/>
              </a:rPr>
              <a:t>, </a:t>
            </a:r>
            <a:r>
              <a:rPr lang="nb-NO" i="1" dirty="0" err="1" smtClean="0">
                <a:latin typeface="Gill Sans MT" pitchFamily="34" charset="0"/>
              </a:rPr>
              <a:t>transgendered</a:t>
            </a:r>
            <a:r>
              <a:rPr lang="nb-NO" i="1" dirty="0" smtClean="0">
                <a:latin typeface="Gill Sans MT" pitchFamily="34" charset="0"/>
              </a:rPr>
              <a:t> </a:t>
            </a:r>
            <a:r>
              <a:rPr lang="nb-NO" i="1" dirty="0" err="1" smtClean="0">
                <a:latin typeface="Gill Sans MT" pitchFamily="34" charset="0"/>
              </a:rPr>
              <a:t>life</a:t>
            </a:r>
            <a:r>
              <a:rPr lang="nb-NO" i="1" dirty="0" smtClean="0">
                <a:latin typeface="Gill Sans MT" pitchFamily="34" charset="0"/>
              </a:rPr>
              <a:t>, </a:t>
            </a:r>
            <a:r>
              <a:rPr lang="nb-NO" i="1" dirty="0" err="1" smtClean="0">
                <a:latin typeface="Gill Sans MT" pitchFamily="34" charset="0"/>
              </a:rPr>
              <a:t>I’m</a:t>
            </a:r>
            <a:r>
              <a:rPr lang="nb-NO" i="1" dirty="0" smtClean="0">
                <a:latin typeface="Gill Sans MT" pitchFamily="34" charset="0"/>
              </a:rPr>
              <a:t> </a:t>
            </a:r>
            <a:r>
              <a:rPr lang="nb-NO" i="1" dirty="0" err="1" smtClean="0">
                <a:latin typeface="Gill Sans MT" pitchFamily="34" charset="0"/>
              </a:rPr>
              <a:t>on</a:t>
            </a:r>
            <a:r>
              <a:rPr lang="nb-NO" i="1" dirty="0" smtClean="0">
                <a:latin typeface="Gill Sans MT" pitchFamily="34" charset="0"/>
              </a:rPr>
              <a:t> </a:t>
            </a:r>
            <a:r>
              <a:rPr lang="nb-NO" i="1" dirty="0" err="1" smtClean="0">
                <a:latin typeface="Gill Sans MT" pitchFamily="34" charset="0"/>
              </a:rPr>
              <a:t>the</a:t>
            </a:r>
            <a:r>
              <a:rPr lang="nb-NO" i="1" dirty="0" smtClean="0">
                <a:latin typeface="Gill Sans MT" pitchFamily="34" charset="0"/>
              </a:rPr>
              <a:t> right </a:t>
            </a:r>
            <a:r>
              <a:rPr lang="nb-NO" i="1" dirty="0" err="1" smtClean="0">
                <a:latin typeface="Gill Sans MT" pitchFamily="34" charset="0"/>
              </a:rPr>
              <a:t>track</a:t>
            </a:r>
            <a:r>
              <a:rPr lang="nb-NO" i="1" dirty="0" smtClean="0">
                <a:latin typeface="Gill Sans MT" pitchFamily="34" charset="0"/>
              </a:rPr>
              <a:t> baby…»</a:t>
            </a:r>
            <a:br>
              <a:rPr lang="nb-NO" i="1" dirty="0" smtClean="0">
                <a:latin typeface="Gill Sans MT" pitchFamily="34" charset="0"/>
              </a:rPr>
            </a:br>
            <a:r>
              <a:rPr lang="nb-NO" i="1" dirty="0" smtClean="0">
                <a:latin typeface="Gill Sans MT" pitchFamily="34" charset="0"/>
              </a:rPr>
              <a:t/>
            </a:r>
            <a:br>
              <a:rPr lang="nb-NO" i="1" dirty="0" smtClean="0">
                <a:latin typeface="Gill Sans MT" pitchFamily="34" charset="0"/>
              </a:rPr>
            </a:br>
            <a:endParaRPr lang="nb-NO" i="1" dirty="0" smtClean="0">
              <a:latin typeface="Gill Sans MT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23308" y="1979637"/>
            <a:ext cx="1980000" cy="247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6688"/>
          <a:stretch>
            <a:fillRect/>
          </a:stretch>
        </p:blipFill>
        <p:spPr>
          <a:xfrm>
            <a:off x="439108" y="4319637"/>
            <a:ext cx="15642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20020"/>
          <a:stretch>
            <a:fillRect/>
          </a:stretch>
        </p:blipFill>
        <p:spPr>
          <a:xfrm>
            <a:off x="2003308" y="4319637"/>
            <a:ext cx="271692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1908" y="1979637"/>
            <a:ext cx="230904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656936" y="971525"/>
            <a:ext cx="2232248" cy="1368788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4536256" y="1961306"/>
            <a:ext cx="5184576" cy="4569261"/>
          </a:xfrm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r>
              <a:rPr lang="nb-NO" sz="2800" dirty="0" smtClean="0">
                <a:latin typeface="Gill Sans MT" pitchFamily="34" charset="0"/>
              </a:rPr>
              <a:t>Oppfordrer alle til å «elske seg selv», og til å leve slik en selv ønsker.</a:t>
            </a:r>
          </a:p>
          <a:p>
            <a:pPr lvl="0"/>
            <a:r>
              <a:rPr lang="nb-NO" sz="2800" dirty="0" smtClean="0">
                <a:latin typeface="Gill Sans MT" pitchFamily="34" charset="0"/>
              </a:rPr>
              <a:t>Mennesket forstås først og fremst som et seksuelt vesen hvor </a:t>
            </a:r>
            <a:r>
              <a:rPr lang="nb-NO" sz="2800" b="1" dirty="0" smtClean="0">
                <a:latin typeface="Gill Sans MT" pitchFamily="34" charset="0"/>
              </a:rPr>
              <a:t>legningen er identitetsbærende</a:t>
            </a:r>
            <a:r>
              <a:rPr lang="nb-NO" sz="2800" dirty="0" smtClean="0">
                <a:latin typeface="Gill Sans MT" pitchFamily="34" charset="0"/>
              </a:rPr>
              <a:t>.</a:t>
            </a:r>
          </a:p>
          <a:p>
            <a:endParaRPr lang="nb-NO" sz="2800" dirty="0" smtClean="0">
              <a:latin typeface="Gill Sans MT" pitchFamily="34" charset="0"/>
            </a:endParaRPr>
          </a:p>
          <a:p>
            <a:pPr lvl="0"/>
            <a:endParaRPr lang="nb-NO" sz="2800" i="1" dirty="0">
              <a:latin typeface="Gill Sans MT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23308" y="1979637"/>
            <a:ext cx="1980000" cy="247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6688"/>
          <a:stretch>
            <a:fillRect/>
          </a:stretch>
        </p:blipFill>
        <p:spPr>
          <a:xfrm>
            <a:off x="439108" y="4319637"/>
            <a:ext cx="15642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20020"/>
          <a:stretch>
            <a:fillRect/>
          </a:stretch>
        </p:blipFill>
        <p:spPr>
          <a:xfrm>
            <a:off x="2003308" y="4319637"/>
            <a:ext cx="271692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31908" y="1979637"/>
            <a:ext cx="230904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9936856" y="755501"/>
            <a:ext cx="4032201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10224888" y="6228109"/>
            <a:ext cx="360040" cy="971526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endParaRPr lang="en-US" sz="2400" dirty="0">
              <a:latin typeface="Gill Sans MT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85360" y="2123653"/>
            <a:ext cx="46780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lvl="1" hangingPunct="0"/>
            <a:r>
              <a:rPr lang="en-US" sz="3200" i="1" dirty="0">
                <a:latin typeface="Gill Sans MT" pitchFamily="34" charset="0"/>
              </a:rPr>
              <a:t>“He made you perfect…” </a:t>
            </a:r>
          </a:p>
          <a:p>
            <a:pPr marL="540000" lvl="1" hangingPunct="0"/>
            <a:r>
              <a:rPr lang="en-US" sz="3200" i="1" dirty="0">
                <a:latin typeface="Gill Sans MT" pitchFamily="34" charset="0"/>
              </a:rPr>
              <a:t/>
            </a:r>
            <a:br>
              <a:rPr lang="en-US" sz="3200" i="1" dirty="0">
                <a:latin typeface="Gill Sans MT" pitchFamily="34" charset="0"/>
              </a:rPr>
            </a:br>
            <a:r>
              <a:rPr lang="en-US" sz="3200" i="1" dirty="0">
                <a:latin typeface="Gill Sans MT" pitchFamily="34" charset="0"/>
              </a:rPr>
              <a:t>“I’m beautiful in my way, cause God makes no mistakes…”</a:t>
            </a:r>
          </a:p>
          <a:p>
            <a:pPr marL="540000" lvl="1" hangingPunct="0"/>
            <a:r>
              <a:rPr lang="en-US" sz="3200" i="1" dirty="0" smtClean="0">
                <a:latin typeface="Gill Sans MT" pitchFamily="34" charset="0"/>
              </a:rPr>
              <a:t/>
            </a:r>
            <a:br>
              <a:rPr lang="en-US" sz="3200" i="1" dirty="0" smtClean="0">
                <a:latin typeface="Gill Sans MT" pitchFamily="34" charset="0"/>
              </a:rPr>
            </a:br>
            <a:r>
              <a:rPr lang="en-US" sz="3200" i="1" dirty="0" smtClean="0">
                <a:latin typeface="Gill Sans MT" pitchFamily="34" charset="0"/>
              </a:rPr>
              <a:t>- </a:t>
            </a:r>
            <a:r>
              <a:rPr lang="en-US" sz="2000" i="1" dirty="0">
                <a:latin typeface="Gill Sans MT" pitchFamily="34" charset="0"/>
              </a:rPr>
              <a:t>Fra </a:t>
            </a:r>
            <a:r>
              <a:rPr lang="en-US" sz="2000" i="1" dirty="0" err="1">
                <a:latin typeface="Gill Sans MT" pitchFamily="34" charset="0"/>
              </a:rPr>
              <a:t>sangen</a:t>
            </a:r>
            <a:r>
              <a:rPr lang="en-US" sz="2000" i="1" dirty="0">
                <a:latin typeface="Gill Sans MT" pitchFamily="34" charset="0"/>
              </a:rPr>
              <a:t> “Born This way”</a:t>
            </a:r>
            <a:endParaRPr lang="nb-NO" sz="2000" dirty="0">
              <a:latin typeface="Gill Sans MT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5" y="2123653"/>
            <a:ext cx="4204724" cy="315354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368904" y="1115541"/>
            <a:ext cx="2520033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-144265" y="1547589"/>
            <a:ext cx="5472609" cy="5256584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540000" lvl="1" indent="0" rtl="0" hangingPunct="0">
              <a:buNone/>
            </a:pPr>
            <a:endParaRPr lang="en-US" sz="2400" i="1" dirty="0">
              <a:latin typeface="Gill Sans MT" pitchFamily="34" charset="0"/>
            </a:endParaRPr>
          </a:p>
          <a:p>
            <a:pPr lvl="1" hangingPunct="0"/>
            <a:r>
              <a:rPr lang="en-US" dirty="0" err="1" smtClean="0">
                <a:latin typeface="Gill Sans MT" pitchFamily="34" charset="0"/>
              </a:rPr>
              <a:t>Gud</a:t>
            </a:r>
            <a:r>
              <a:rPr lang="en-US" dirty="0" smtClean="0">
                <a:latin typeface="Gill Sans MT" pitchFamily="34" charset="0"/>
              </a:rPr>
              <a:t> med </a:t>
            </a:r>
            <a:r>
              <a:rPr lang="en-US" dirty="0" err="1" smtClean="0">
                <a:latin typeface="Gill Sans MT" pitchFamily="34" charset="0"/>
              </a:rPr>
              <a:t>stor</a:t>
            </a:r>
            <a:r>
              <a:rPr lang="en-US" dirty="0" smtClean="0">
                <a:latin typeface="Gill Sans MT" pitchFamily="34" charset="0"/>
              </a:rPr>
              <a:t> “G” </a:t>
            </a:r>
            <a:r>
              <a:rPr lang="en-US" dirty="0" err="1" smtClean="0">
                <a:latin typeface="Gill Sans MT" pitchFamily="34" charset="0"/>
              </a:rPr>
              <a:t>fører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tankene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til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Bibelens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Gud</a:t>
            </a:r>
            <a:r>
              <a:rPr lang="en-US" dirty="0" smtClean="0">
                <a:latin typeface="Gill Sans MT" pitchFamily="34" charset="0"/>
              </a:rPr>
              <a:t>, men </a:t>
            </a:r>
            <a:r>
              <a:rPr lang="en-US" dirty="0" err="1" smtClean="0">
                <a:latin typeface="Gill Sans MT" pitchFamily="34" charset="0"/>
              </a:rPr>
              <a:t>hvem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err="1" smtClean="0">
                <a:latin typeface="Gill Sans MT" pitchFamily="34" charset="0"/>
              </a:rPr>
              <a:t>er</a:t>
            </a:r>
            <a:r>
              <a:rPr lang="en-US" dirty="0" smtClean="0">
                <a:latin typeface="Gill Sans MT" pitchFamily="34" charset="0"/>
              </a:rPr>
              <a:t> “</a:t>
            </a:r>
            <a:r>
              <a:rPr lang="en-US" dirty="0" err="1" smtClean="0">
                <a:latin typeface="Gill Sans MT" pitchFamily="34" charset="0"/>
              </a:rPr>
              <a:t>Gud</a:t>
            </a:r>
            <a:r>
              <a:rPr lang="en-US" dirty="0" smtClean="0">
                <a:latin typeface="Gill Sans MT" pitchFamily="34" charset="0"/>
              </a:rPr>
              <a:t>” her?</a:t>
            </a:r>
          </a:p>
          <a:p>
            <a:pPr marL="540000" lvl="1" indent="0" rtl="0" hangingPunct="0">
              <a:buNone/>
            </a:pPr>
            <a:r>
              <a:rPr lang="en-US" sz="2400" dirty="0" smtClean="0">
                <a:latin typeface="Gill Sans MT" pitchFamily="34" charset="0"/>
              </a:rPr>
              <a:t/>
            </a:r>
            <a:br>
              <a:rPr lang="en-US" sz="2400" dirty="0" smtClean="0">
                <a:latin typeface="Gill Sans MT" pitchFamily="34" charset="0"/>
              </a:rPr>
            </a:br>
            <a:endParaRPr lang="en-US" sz="2400" dirty="0">
              <a:latin typeface="Gill Sans MT" pitchFamily="34" charset="0"/>
            </a:endParaRPr>
          </a:p>
          <a:p>
            <a:pPr lvl="0"/>
            <a:endParaRPr lang="en-US" sz="2400" dirty="0">
              <a:latin typeface="Gill Sans MT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5" y="2123653"/>
            <a:ext cx="4204724" cy="315354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625" cy="11731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>«</a:t>
            </a:r>
            <a:r>
              <a:rPr lang="nb-NO" sz="3600" dirty="0" err="1" smtClean="0">
                <a:latin typeface="Gill Sans MT" pitchFamily="34" charset="0"/>
              </a:rPr>
              <a:t>Born</a:t>
            </a:r>
            <a:r>
              <a:rPr lang="nb-NO" sz="3600" dirty="0" smtClean="0">
                <a:latin typeface="Gill Sans MT" pitchFamily="34" charset="0"/>
              </a:rPr>
              <a:t> </a:t>
            </a:r>
            <a:r>
              <a:rPr lang="nb-NO" sz="3600" dirty="0" err="1" smtClean="0">
                <a:latin typeface="Gill Sans MT" pitchFamily="34" charset="0"/>
              </a:rPr>
              <a:t>this</a:t>
            </a:r>
            <a:r>
              <a:rPr lang="nb-NO" sz="3600" dirty="0" smtClean="0">
                <a:latin typeface="Gill Sans MT" pitchFamily="34" charset="0"/>
              </a:rPr>
              <a:t> </a:t>
            </a:r>
            <a:r>
              <a:rPr lang="nb-NO" sz="3600" dirty="0" err="1" smtClean="0">
                <a:latin typeface="Gill Sans MT" pitchFamily="34" charset="0"/>
              </a:rPr>
              <a:t>way</a:t>
            </a:r>
            <a:r>
              <a:rPr lang="nb-NO" sz="3600" dirty="0" smtClean="0">
                <a:latin typeface="Gill Sans MT" pitchFamily="34" charset="0"/>
              </a:rPr>
              <a:t>» og virkelighetsoppfatning</a:t>
            </a: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279691" y="2267669"/>
            <a:ext cx="6336704" cy="2917527"/>
          </a:xfrm>
          <a:noFill/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r>
              <a:rPr lang="en-US" sz="2800" dirty="0" smtClean="0">
                <a:latin typeface="Gill Sans MT" pitchFamily="34" charset="0"/>
              </a:rPr>
              <a:t>I </a:t>
            </a:r>
            <a:r>
              <a:rPr lang="en-US" sz="2800" dirty="0" err="1">
                <a:latin typeface="Gill Sans MT" pitchFamily="34" charset="0"/>
              </a:rPr>
              <a:t>musikkvideoen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til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i="1" dirty="0">
                <a:latin typeface="Gill Sans MT" pitchFamily="34" charset="0"/>
              </a:rPr>
              <a:t>Born this </a:t>
            </a:r>
            <a:r>
              <a:rPr lang="en-US" sz="2800" i="1" dirty="0" smtClean="0">
                <a:latin typeface="Gill Sans MT" pitchFamily="34" charset="0"/>
              </a:rPr>
              <a:t>way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spiller </a:t>
            </a:r>
            <a:r>
              <a:rPr lang="en-US" sz="2800" dirty="0" err="1" smtClean="0">
                <a:latin typeface="Gill Sans MT" pitchFamily="34" charset="0"/>
              </a:rPr>
              <a:t>hun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>
                <a:latin typeface="Gill Sans MT" pitchFamily="34" charset="0"/>
              </a:rPr>
              <a:t>et </a:t>
            </a:r>
            <a:r>
              <a:rPr lang="en-US" sz="2800" dirty="0" err="1" smtClean="0">
                <a:latin typeface="Gill Sans MT" pitchFamily="34" charset="0"/>
              </a:rPr>
              <a:t>romvesen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som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føder</a:t>
            </a:r>
            <a:r>
              <a:rPr lang="en-US" sz="2800" dirty="0" smtClean="0">
                <a:latin typeface="Gill Sans MT" pitchFamily="34" charset="0"/>
              </a:rPr>
              <a:t> en </a:t>
            </a:r>
            <a:r>
              <a:rPr lang="en-US" sz="2800" dirty="0" err="1" smtClean="0">
                <a:latin typeface="Gill Sans MT" pitchFamily="34" charset="0"/>
              </a:rPr>
              <a:t>menneskerasen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uten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fordommer</a:t>
            </a:r>
            <a:r>
              <a:rPr lang="en-US" sz="2800" dirty="0" smtClean="0">
                <a:latin typeface="Gill Sans MT" pitchFamily="34" charset="0"/>
              </a:rPr>
              <a:t>,  men med en “</a:t>
            </a:r>
            <a:r>
              <a:rPr lang="en-US" sz="2800" b="1" dirty="0" err="1" smtClean="0">
                <a:latin typeface="Gill Sans MT" pitchFamily="34" charset="0"/>
              </a:rPr>
              <a:t>grenseløs</a:t>
            </a:r>
            <a:r>
              <a:rPr lang="en-US" sz="2800" b="1" dirty="0" smtClean="0">
                <a:latin typeface="Gill Sans MT" pitchFamily="34" charset="0"/>
              </a:rPr>
              <a:t> </a:t>
            </a:r>
            <a:r>
              <a:rPr lang="en-US" sz="2800" b="1" dirty="0" err="1" smtClean="0">
                <a:latin typeface="Gill Sans MT" pitchFamily="34" charset="0"/>
              </a:rPr>
              <a:t>frihet</a:t>
            </a:r>
            <a:r>
              <a:rPr lang="en-US" sz="2800" dirty="0" smtClean="0">
                <a:latin typeface="Gill Sans MT" pitchFamily="34" charset="0"/>
              </a:rPr>
              <a:t>”.</a:t>
            </a:r>
            <a:endParaRPr lang="en-US" sz="2800" dirty="0">
              <a:latin typeface="Gill Sans MT" pitchFamily="34" charset="0"/>
            </a:endParaRPr>
          </a:p>
          <a:p>
            <a:pPr marL="108000" indent="0">
              <a:buNone/>
            </a:pPr>
            <a:r>
              <a:rPr lang="en-US" sz="2800" dirty="0" smtClean="0">
                <a:latin typeface="Gill Sans MT" pitchFamily="34" charset="0"/>
              </a:rPr>
              <a:t/>
            </a:r>
            <a:br>
              <a:rPr lang="en-US" sz="2800" dirty="0" smtClean="0">
                <a:latin typeface="Gill Sans MT" pitchFamily="34" charset="0"/>
              </a:rPr>
            </a:br>
            <a:endParaRPr lang="en-US" sz="2800" dirty="0" smtClean="0">
              <a:latin typeface="Gill Sans MT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816207" y="5713734"/>
            <a:ext cx="2340000" cy="626282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b-NO" sz="1800" b="0" u="none" strike="noStrike" kern="1200" dirty="0" smtClean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Fra </a:t>
            </a:r>
            <a:r>
              <a:rPr lang="nb-NO" sz="1800" b="0" u="none" strike="noStrike" kern="1200" dirty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musikkvideoen til </a:t>
            </a:r>
            <a:r>
              <a:rPr lang="nb-NO" sz="1800" b="0" i="1" u="none" strike="noStrike" kern="1200" dirty="0" err="1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Born</a:t>
            </a:r>
            <a:r>
              <a:rPr lang="nb-NO" sz="1800" b="0" i="1" u="none" strike="noStrike" kern="1200" dirty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 </a:t>
            </a:r>
            <a:r>
              <a:rPr lang="nb-NO" sz="1800" b="0" i="1" u="none" strike="noStrike" kern="1200" dirty="0" err="1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this</a:t>
            </a:r>
            <a:r>
              <a:rPr lang="nb-NO" sz="1800" b="0" i="1" u="none" strike="noStrike" kern="1200" dirty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 </a:t>
            </a:r>
            <a:r>
              <a:rPr lang="nb-NO" sz="1800" b="0" i="1" u="none" strike="noStrike" kern="1200" dirty="0" err="1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way</a:t>
            </a:r>
            <a:endParaRPr lang="nb-NO" sz="1800" b="0" i="1" u="none" strike="noStrike" kern="1200" dirty="0">
              <a:ln>
                <a:noFill/>
              </a:ln>
              <a:latin typeface="Gill Sans MT" pitchFamily="34" charset="0"/>
              <a:ea typeface="Arial Unicode MS" pitchFamily="2"/>
              <a:cs typeface="Arial Unicode MS" pitchFamily="2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9" y="2195661"/>
            <a:ext cx="2723436" cy="351807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224888" y="179437"/>
            <a:ext cx="1439913" cy="11731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 flipH="1">
            <a:off x="10224888" y="1187549"/>
            <a:ext cx="1368151" cy="521999"/>
          </a:xfrm>
          <a:noFill/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endParaRPr lang="en-US" sz="2400" dirty="0" smtClean="0">
              <a:latin typeface="Gill Sans MT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57283" y="2339677"/>
            <a:ext cx="5463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err="1">
                <a:latin typeface="Gill Sans MT" pitchFamily="34" charset="0"/>
              </a:rPr>
              <a:t>Gir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assiosasjoner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til</a:t>
            </a:r>
            <a:r>
              <a:rPr lang="en-US" sz="2800" dirty="0">
                <a:latin typeface="Gill Sans MT" pitchFamily="34" charset="0"/>
              </a:rPr>
              <a:t> New Age, der </a:t>
            </a:r>
            <a:r>
              <a:rPr lang="en-US" sz="2800" dirty="0" err="1">
                <a:latin typeface="Gill Sans MT" pitchFamily="34" charset="0"/>
              </a:rPr>
              <a:t>det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skal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skal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komme</a:t>
            </a:r>
            <a:r>
              <a:rPr lang="en-US" sz="2800" dirty="0">
                <a:latin typeface="Gill Sans MT" pitchFamily="34" charset="0"/>
              </a:rPr>
              <a:t> en </a:t>
            </a:r>
            <a:r>
              <a:rPr lang="en-US" sz="2800" b="1" dirty="0" err="1">
                <a:latin typeface="Gill Sans MT" pitchFamily="34" charset="0"/>
              </a:rPr>
              <a:t>ny</a:t>
            </a:r>
            <a:r>
              <a:rPr lang="en-US" sz="2800" b="1" dirty="0">
                <a:latin typeface="Gill Sans MT" pitchFamily="34" charset="0"/>
              </a:rPr>
              <a:t> </a:t>
            </a:r>
            <a:r>
              <a:rPr lang="en-US" sz="2800" b="1" dirty="0" err="1">
                <a:latin typeface="Gill Sans MT" pitchFamily="34" charset="0"/>
              </a:rPr>
              <a:t>tidsalder</a:t>
            </a:r>
            <a:r>
              <a:rPr lang="en-US" sz="2800" b="1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og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mennesket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skal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nå</a:t>
            </a:r>
            <a:r>
              <a:rPr lang="en-US" sz="2800" dirty="0">
                <a:latin typeface="Gill Sans MT" pitchFamily="34" charset="0"/>
              </a:rPr>
              <a:t> en </a:t>
            </a:r>
            <a:r>
              <a:rPr lang="en-US" sz="2800" dirty="0" err="1">
                <a:latin typeface="Gill Sans MT" pitchFamily="34" charset="0"/>
              </a:rPr>
              <a:t>ny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og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høyere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bevisthet</a:t>
            </a:r>
            <a:r>
              <a:rPr lang="en-US" sz="2800" dirty="0" smtClean="0">
                <a:latin typeface="Gill Sans MT" pitchFamily="34" charset="0"/>
              </a:rPr>
              <a:t>.</a:t>
            </a:r>
            <a:br>
              <a:rPr lang="en-US" sz="2800" dirty="0" smtClean="0">
                <a:latin typeface="Gill Sans MT" pitchFamily="34" charset="0"/>
              </a:rPr>
            </a:br>
            <a:endParaRPr lang="en-US" sz="2800" dirty="0" smtClean="0">
              <a:latin typeface="Gill Sans MT" pitchFamily="34" charset="0"/>
            </a:endParaRPr>
          </a:p>
          <a:p>
            <a:pPr marL="342900" indent="-342900">
              <a:buClr>
                <a:schemeClr val="accent1"/>
              </a:buClr>
              <a:buSzPct val="45000"/>
              <a:buFont typeface="Wingdings" pitchFamily="2" charset="2"/>
              <a:buChar char="Ø"/>
            </a:pPr>
            <a:r>
              <a:rPr lang="en-US" sz="2800" dirty="0" smtClean="0">
                <a:latin typeface="Gill Sans MT" pitchFamily="34" charset="0"/>
              </a:rPr>
              <a:t>Blanding </a:t>
            </a:r>
            <a:r>
              <a:rPr lang="en-US" sz="2800" dirty="0" err="1">
                <a:latin typeface="Gill Sans MT" pitchFamily="34" charset="0"/>
              </a:rPr>
              <a:t>av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elementer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fra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monoteistisk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gudstro</a:t>
            </a:r>
            <a:r>
              <a:rPr lang="en-US" sz="2800" dirty="0">
                <a:latin typeface="Gill Sans MT" pitchFamily="34" charset="0"/>
              </a:rPr>
              <a:t> (</a:t>
            </a:r>
            <a:r>
              <a:rPr lang="en-US" sz="2800" dirty="0" err="1">
                <a:latin typeface="Gill Sans MT" pitchFamily="34" charset="0"/>
              </a:rPr>
              <a:t>troen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på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én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Gud</a:t>
            </a:r>
            <a:r>
              <a:rPr lang="en-US" sz="2800" dirty="0">
                <a:latin typeface="Gill Sans MT" pitchFamily="34" charset="0"/>
              </a:rPr>
              <a:t>) </a:t>
            </a:r>
            <a:r>
              <a:rPr lang="en-US" sz="2800" dirty="0" err="1">
                <a:latin typeface="Gill Sans MT" pitchFamily="34" charset="0"/>
              </a:rPr>
              <a:t>og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smtClean="0">
                <a:latin typeface="Gill Sans MT" pitchFamily="34" charset="0"/>
              </a:rPr>
              <a:t>New Age.</a:t>
            </a:r>
            <a:endParaRPr lang="nb-NO" sz="2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816207" y="5713734"/>
            <a:ext cx="2340000" cy="626282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nb-NO" sz="1800" b="0" u="none" strike="noStrike" kern="1200" dirty="0" smtClean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Fra </a:t>
            </a:r>
            <a:r>
              <a:rPr lang="nb-NO" sz="1800" b="0" u="none" strike="noStrike" kern="1200" dirty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musikkvideoen til </a:t>
            </a:r>
            <a:r>
              <a:rPr lang="nb-NO" sz="1800" b="0" i="1" u="none" strike="noStrike" kern="1200" dirty="0" err="1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Born</a:t>
            </a:r>
            <a:r>
              <a:rPr lang="nb-NO" sz="1800" b="0" i="1" u="none" strike="noStrike" kern="1200" dirty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 </a:t>
            </a:r>
            <a:r>
              <a:rPr lang="nb-NO" sz="1800" b="0" i="1" u="none" strike="noStrike" kern="1200" dirty="0" err="1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this</a:t>
            </a:r>
            <a:r>
              <a:rPr lang="nb-NO" sz="1800" b="0" i="1" u="none" strike="noStrike" kern="1200" dirty="0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 </a:t>
            </a:r>
            <a:r>
              <a:rPr lang="nb-NO" sz="1800" b="0" i="1" u="none" strike="noStrike" kern="1200" dirty="0" err="1">
                <a:ln>
                  <a:noFill/>
                </a:ln>
                <a:latin typeface="Gill Sans MT" pitchFamily="34" charset="0"/>
                <a:ea typeface="Arial Unicode MS" pitchFamily="2"/>
                <a:cs typeface="Arial Unicode MS" pitchFamily="2"/>
              </a:rPr>
              <a:t>way</a:t>
            </a:r>
            <a:endParaRPr lang="nb-NO" sz="1800" b="0" i="1" u="none" strike="noStrike" kern="1200" dirty="0">
              <a:ln>
                <a:noFill/>
              </a:ln>
              <a:latin typeface="Gill Sans MT" pitchFamily="34" charset="0"/>
              <a:ea typeface="Arial Unicode MS" pitchFamily="2"/>
              <a:cs typeface="Arial Unicode MS" pitchFamily="2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9" y="2195661"/>
            <a:ext cx="2723436" cy="351807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-252611"/>
            <a:ext cx="10080625" cy="11731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2700" dirty="0" smtClean="0">
                <a:latin typeface="Gill Sans MT" pitchFamily="34" charset="0"/>
              </a:rPr>
              <a:t>«</a:t>
            </a:r>
            <a:r>
              <a:rPr lang="nb-NO" sz="2700" dirty="0" err="1" smtClean="0">
                <a:latin typeface="Gill Sans MT" pitchFamily="34" charset="0"/>
              </a:rPr>
              <a:t>Born</a:t>
            </a:r>
            <a:r>
              <a:rPr lang="nb-NO" sz="2700" dirty="0" smtClean="0">
                <a:latin typeface="Gill Sans MT" pitchFamily="34" charset="0"/>
              </a:rPr>
              <a:t> </a:t>
            </a:r>
            <a:r>
              <a:rPr lang="nb-NO" sz="2700" dirty="0" err="1" smtClean="0">
                <a:latin typeface="Gill Sans MT" pitchFamily="34" charset="0"/>
              </a:rPr>
              <a:t>this</a:t>
            </a:r>
            <a:r>
              <a:rPr lang="nb-NO" sz="2700" dirty="0" smtClean="0">
                <a:latin typeface="Gill Sans MT" pitchFamily="34" charset="0"/>
              </a:rPr>
              <a:t> </a:t>
            </a:r>
            <a:r>
              <a:rPr lang="nb-NO" sz="2700" dirty="0" err="1" smtClean="0">
                <a:latin typeface="Gill Sans MT" pitchFamily="34" charset="0"/>
              </a:rPr>
              <a:t>way</a:t>
            </a:r>
            <a:r>
              <a:rPr lang="nb-NO" sz="2700" dirty="0" smtClean="0">
                <a:latin typeface="Gill Sans MT" pitchFamily="34" charset="0"/>
              </a:rPr>
              <a:t>» og Tro og tillit, som forankring av mening</a:t>
            </a:r>
            <a:endParaRPr lang="nb-NO" sz="2700" dirty="0">
              <a:latin typeface="Gill Sans MT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89377" y="1547589"/>
            <a:ext cx="4910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i="1" dirty="0" smtClean="0">
                <a:latin typeface="Gill Sans MT" pitchFamily="34" charset="0"/>
              </a:rPr>
              <a:t>«My </a:t>
            </a:r>
            <a:r>
              <a:rPr lang="nb-NO" sz="2800" i="1" dirty="0" err="1" smtClean="0">
                <a:latin typeface="Gill Sans MT" pitchFamily="34" charset="0"/>
              </a:rPr>
              <a:t>mama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told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me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when</a:t>
            </a:r>
            <a:r>
              <a:rPr lang="nb-NO" sz="2800" i="1" dirty="0" smtClean="0">
                <a:latin typeface="Gill Sans MT" pitchFamily="34" charset="0"/>
              </a:rPr>
              <a:t> I </a:t>
            </a:r>
            <a:r>
              <a:rPr lang="nb-NO" sz="2800" i="1" dirty="0" err="1" smtClean="0">
                <a:latin typeface="Gill Sans MT" pitchFamily="34" charset="0"/>
              </a:rPr>
              <a:t>was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young</a:t>
            </a:r>
            <a:r>
              <a:rPr lang="nb-NO" sz="2800" i="1" dirty="0" smtClean="0">
                <a:latin typeface="Gill Sans MT" pitchFamily="34" charset="0"/>
              </a:rPr>
              <a:t>, </a:t>
            </a:r>
            <a:r>
              <a:rPr lang="nb-NO" sz="2800" i="1" dirty="0" err="1" smtClean="0">
                <a:latin typeface="Gill Sans MT" pitchFamily="34" charset="0"/>
              </a:rPr>
              <a:t>we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are</a:t>
            </a:r>
            <a:r>
              <a:rPr lang="nb-NO" sz="2800" i="1" dirty="0" smtClean="0">
                <a:latin typeface="Gill Sans MT" pitchFamily="34" charset="0"/>
              </a:rPr>
              <a:t> all </a:t>
            </a:r>
            <a:r>
              <a:rPr lang="nb-NO" sz="2800" i="1" dirty="0" err="1" smtClean="0">
                <a:latin typeface="Gill Sans MT" pitchFamily="34" charset="0"/>
              </a:rPr>
              <a:t>born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superstars</a:t>
            </a:r>
            <a:r>
              <a:rPr lang="nb-NO" sz="2800" i="1" dirty="0" smtClean="0">
                <a:latin typeface="Gill Sans MT" pitchFamily="34" charset="0"/>
              </a:rPr>
              <a:t>…</a:t>
            </a:r>
            <a:br>
              <a:rPr lang="nb-NO" sz="2800" i="1" dirty="0" smtClean="0">
                <a:latin typeface="Gill Sans MT" pitchFamily="34" charset="0"/>
              </a:rPr>
            </a:br>
            <a:endParaRPr lang="nb-NO" sz="2800" i="1" dirty="0" smtClean="0">
              <a:latin typeface="Gill Sans MT" pitchFamily="34" charset="0"/>
            </a:endParaRPr>
          </a:p>
          <a:p>
            <a:r>
              <a:rPr lang="nb-NO" sz="2800" i="1" dirty="0" smtClean="0">
                <a:latin typeface="Gill Sans MT" pitchFamily="34" charset="0"/>
              </a:rPr>
              <a:t>…so hold </a:t>
            </a:r>
            <a:r>
              <a:rPr lang="nb-NO" sz="2800" i="1" dirty="0" err="1" smtClean="0">
                <a:latin typeface="Gill Sans MT" pitchFamily="34" charset="0"/>
              </a:rPr>
              <a:t>your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heads</a:t>
            </a:r>
            <a:r>
              <a:rPr lang="nb-NO" sz="2800" i="1" dirty="0" smtClean="0">
                <a:latin typeface="Gill Sans MT" pitchFamily="34" charset="0"/>
              </a:rPr>
              <a:t> up </a:t>
            </a:r>
            <a:r>
              <a:rPr lang="nb-NO" sz="2800" i="1" dirty="0" err="1" smtClean="0">
                <a:latin typeface="Gill Sans MT" pitchFamily="34" charset="0"/>
              </a:rPr>
              <a:t>girl</a:t>
            </a:r>
            <a:r>
              <a:rPr lang="nb-NO" sz="2800" i="1" dirty="0" smtClean="0">
                <a:latin typeface="Gill Sans MT" pitchFamily="34" charset="0"/>
              </a:rPr>
              <a:t> and </a:t>
            </a:r>
            <a:r>
              <a:rPr lang="nb-NO" sz="2800" i="1" dirty="0" err="1" smtClean="0">
                <a:latin typeface="Gill Sans MT" pitchFamily="34" charset="0"/>
              </a:rPr>
              <a:t>you’ll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go</a:t>
            </a:r>
            <a:r>
              <a:rPr lang="nb-NO" sz="2800" i="1" dirty="0" smtClean="0">
                <a:latin typeface="Gill Sans MT" pitchFamily="34" charset="0"/>
              </a:rPr>
              <a:t> far, listen to </a:t>
            </a:r>
            <a:r>
              <a:rPr lang="nb-NO" sz="2800" i="1" dirty="0" err="1" smtClean="0">
                <a:latin typeface="Gill Sans MT" pitchFamily="34" charset="0"/>
              </a:rPr>
              <a:t>me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when</a:t>
            </a:r>
            <a:r>
              <a:rPr lang="nb-NO" sz="2800" i="1" dirty="0" smtClean="0">
                <a:latin typeface="Gill Sans MT" pitchFamily="34" charset="0"/>
              </a:rPr>
              <a:t> I </a:t>
            </a:r>
            <a:r>
              <a:rPr lang="nb-NO" sz="2800" i="1" dirty="0" err="1" smtClean="0">
                <a:latin typeface="Gill Sans MT" pitchFamily="34" charset="0"/>
              </a:rPr>
              <a:t>say</a:t>
            </a:r>
            <a:r>
              <a:rPr lang="nb-NO" sz="2800" i="1" dirty="0" smtClean="0">
                <a:latin typeface="Gill Sans MT" pitchFamily="34" charset="0"/>
              </a:rPr>
              <a:t>…</a:t>
            </a:r>
            <a:br>
              <a:rPr lang="nb-NO" sz="2800" i="1" dirty="0" smtClean="0">
                <a:latin typeface="Gill Sans MT" pitchFamily="34" charset="0"/>
              </a:rPr>
            </a:br>
            <a:endParaRPr lang="nb-NO" sz="2800" i="1" dirty="0" smtClean="0">
              <a:latin typeface="Gill Sans MT" pitchFamily="34" charset="0"/>
            </a:endParaRPr>
          </a:p>
          <a:p>
            <a:r>
              <a:rPr lang="nb-NO" sz="2800" i="1" dirty="0" smtClean="0">
                <a:latin typeface="Gill Sans MT" pitchFamily="34" charset="0"/>
              </a:rPr>
              <a:t>…</a:t>
            </a:r>
            <a:r>
              <a:rPr lang="nb-NO" sz="2800" i="1" dirty="0" err="1" smtClean="0">
                <a:latin typeface="Gill Sans MT" pitchFamily="34" charset="0"/>
              </a:rPr>
              <a:t>I’m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beautiful</a:t>
            </a:r>
            <a:r>
              <a:rPr lang="nb-NO" sz="2800" i="1" dirty="0" smtClean="0">
                <a:latin typeface="Gill Sans MT" pitchFamily="34" charset="0"/>
              </a:rPr>
              <a:t> in my </a:t>
            </a:r>
            <a:r>
              <a:rPr lang="nb-NO" sz="2800" i="1" dirty="0" err="1" smtClean="0">
                <a:latin typeface="Gill Sans MT" pitchFamily="34" charset="0"/>
              </a:rPr>
              <a:t>way</a:t>
            </a:r>
            <a:r>
              <a:rPr lang="nb-NO" sz="2800" i="1" dirty="0" smtClean="0">
                <a:latin typeface="Gill Sans MT" pitchFamily="34" charset="0"/>
              </a:rPr>
              <a:t>, ‘</a:t>
            </a:r>
            <a:r>
              <a:rPr lang="nb-NO" sz="2800" i="1" dirty="0" err="1" smtClean="0">
                <a:latin typeface="Gill Sans MT" pitchFamily="34" charset="0"/>
              </a:rPr>
              <a:t>cause</a:t>
            </a:r>
            <a:r>
              <a:rPr lang="nb-NO" sz="2800" i="1" dirty="0" smtClean="0">
                <a:latin typeface="Gill Sans MT" pitchFamily="34" charset="0"/>
              </a:rPr>
              <a:t> God makes </a:t>
            </a:r>
            <a:r>
              <a:rPr lang="nb-NO" sz="2800" i="1" dirty="0" err="1" smtClean="0">
                <a:latin typeface="Gill Sans MT" pitchFamily="34" charset="0"/>
              </a:rPr>
              <a:t>no</a:t>
            </a:r>
            <a:r>
              <a:rPr lang="nb-NO" sz="2800" i="1" dirty="0" smtClean="0">
                <a:latin typeface="Gill Sans MT" pitchFamily="34" charset="0"/>
              </a:rPr>
              <a:t> </a:t>
            </a:r>
            <a:r>
              <a:rPr lang="nb-NO" sz="2800" i="1" dirty="0" err="1" smtClean="0">
                <a:latin typeface="Gill Sans MT" pitchFamily="34" charset="0"/>
              </a:rPr>
              <a:t>mistakes</a:t>
            </a:r>
            <a:r>
              <a:rPr lang="nb-NO" sz="2800" i="1" dirty="0" smtClean="0">
                <a:latin typeface="Gill Sans MT" pitchFamily="34" charset="0"/>
              </a:rPr>
              <a:t>.»</a:t>
            </a:r>
            <a:br>
              <a:rPr lang="nb-NO" sz="2800" i="1" dirty="0" smtClean="0">
                <a:latin typeface="Gill Sans MT" pitchFamily="34" charset="0"/>
              </a:rPr>
            </a:br>
            <a:endParaRPr lang="nb-NO" sz="2800" i="1" dirty="0" smtClean="0">
              <a:latin typeface="Gill Sans MT" pitchFamily="34" charset="0"/>
            </a:endParaRPr>
          </a:p>
          <a:p>
            <a:r>
              <a:rPr lang="nb-NO" sz="2800" i="1" dirty="0" smtClean="0">
                <a:latin typeface="Gill Sans MT" pitchFamily="34" charset="0"/>
              </a:rPr>
              <a:t/>
            </a:r>
            <a:br>
              <a:rPr lang="nb-NO" sz="2800" i="1" dirty="0" smtClean="0">
                <a:latin typeface="Gill Sans MT" pitchFamily="34" charset="0"/>
              </a:rPr>
            </a:br>
            <a:endParaRPr lang="nb-NO" sz="2800" dirty="0">
              <a:latin typeface="Gill Sans MT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53" y="2339677"/>
            <a:ext cx="4168289" cy="280780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512920" y="179437"/>
            <a:ext cx="1439913" cy="11731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87783" y="2339677"/>
            <a:ext cx="5112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I «</a:t>
            </a:r>
            <a:r>
              <a:rPr lang="nb-NO" sz="2800" dirty="0" err="1" smtClean="0">
                <a:latin typeface="Gill Sans MT" pitchFamily="34" charset="0"/>
                <a:cs typeface="Arial" pitchFamily="34" charset="0"/>
              </a:rPr>
              <a:t>Born</a:t>
            </a: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 </a:t>
            </a:r>
            <a:r>
              <a:rPr lang="nb-NO" sz="2800" dirty="0" err="1" smtClean="0">
                <a:latin typeface="Gill Sans MT" pitchFamily="34" charset="0"/>
                <a:cs typeface="Arial" pitchFamily="34" charset="0"/>
              </a:rPr>
              <a:t>this</a:t>
            </a: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 </a:t>
            </a:r>
            <a:r>
              <a:rPr lang="nb-NO" sz="2800" dirty="0" err="1" smtClean="0">
                <a:latin typeface="Gill Sans MT" pitchFamily="34" charset="0"/>
                <a:cs typeface="Arial" pitchFamily="34" charset="0"/>
              </a:rPr>
              <a:t>way</a:t>
            </a: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» synes Lady Gaga å forankre sin tro eller tillit i hva moren fortalte henne da hun var liten.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53" y="2339677"/>
            <a:ext cx="4168289" cy="280780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584928" y="539477"/>
            <a:ext cx="3024089" cy="11731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30201" y="1043533"/>
            <a:ext cx="49261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nb-NO" sz="2800" dirty="0" smtClean="0">
                <a:latin typeface="Gill Sans MT" pitchFamily="34" charset="0"/>
                <a:cs typeface="Arial" pitchFamily="34" charset="0"/>
              </a:rPr>
              <a:t>Sangen formidler også en tillit til at «Gud gjør ingen feil». </a:t>
            </a:r>
            <a:br>
              <a:rPr lang="nb-NO" sz="2800" dirty="0" smtClean="0">
                <a:latin typeface="Gill Sans MT" pitchFamily="34" charset="0"/>
                <a:cs typeface="Arial" pitchFamily="34" charset="0"/>
              </a:rPr>
            </a:br>
            <a:endParaRPr lang="nb-NO" sz="2800" dirty="0" smtClean="0">
              <a:latin typeface="Gill Sans MT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accent1"/>
              </a:buClr>
              <a:buSzPct val="45000"/>
              <a:buFont typeface="Wingdings" pitchFamily="2" charset="2"/>
              <a:buChar char="Ø"/>
            </a:pPr>
            <a:r>
              <a:rPr lang="nb-NO" sz="2400" dirty="0" smtClean="0">
                <a:latin typeface="Gill Sans MT" pitchFamily="34" charset="0"/>
                <a:cs typeface="Arial" pitchFamily="34" charset="0"/>
              </a:rPr>
              <a:t>Gud setter dermed </a:t>
            </a:r>
            <a:r>
              <a:rPr lang="nb-NO" sz="2400" b="1" dirty="0" smtClean="0">
                <a:latin typeface="Gill Sans MT" pitchFamily="34" charset="0"/>
                <a:cs typeface="Arial" pitchFamily="34" charset="0"/>
              </a:rPr>
              <a:t>ingen grenser</a:t>
            </a:r>
            <a:r>
              <a:rPr lang="nb-NO" sz="2400" dirty="0" smtClean="0">
                <a:latin typeface="Gill Sans MT" pitchFamily="34" charset="0"/>
                <a:cs typeface="Arial" pitchFamily="34" charset="0"/>
              </a:rPr>
              <a:t> for at mennesker kan leve ut sin selvopplevde identitet og seksualitet i en «grenseløs frihet». </a:t>
            </a:r>
          </a:p>
          <a:p>
            <a:pPr lvl="0">
              <a:lnSpc>
                <a:spcPct val="150000"/>
              </a:lnSpc>
              <a:buClr>
                <a:schemeClr val="accent1"/>
              </a:buClr>
              <a:buSzPct val="45000"/>
            </a:pPr>
            <a:endParaRPr lang="nb-NO" sz="2800" dirty="0" smtClean="0"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52" y="2123653"/>
            <a:ext cx="4168289" cy="280780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30201" y="6061847"/>
            <a:ext cx="9136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>
                <a:latin typeface="Gill Sans MT" pitchFamily="34" charset="0"/>
              </a:rPr>
              <a:t>Hva </a:t>
            </a:r>
            <a:r>
              <a:rPr lang="nb-NO" sz="2400" dirty="0" smtClean="0">
                <a:latin typeface="Gill Sans MT" pitchFamily="34" charset="0"/>
              </a:rPr>
              <a:t>kan vi </a:t>
            </a:r>
            <a:r>
              <a:rPr lang="nb-NO" sz="2400" b="1" u="sng" dirty="0" smtClean="0">
                <a:latin typeface="Gill Sans MT" pitchFamily="34" charset="0"/>
              </a:rPr>
              <a:t>bekrefte</a:t>
            </a:r>
            <a:r>
              <a:rPr lang="nb-NO" sz="2400" b="1" dirty="0" smtClean="0">
                <a:latin typeface="Gill Sans MT" pitchFamily="34" charset="0"/>
              </a:rPr>
              <a:t> </a:t>
            </a:r>
            <a:r>
              <a:rPr lang="nb-NO" sz="2400" dirty="0" smtClean="0">
                <a:latin typeface="Gill Sans MT" pitchFamily="34" charset="0"/>
              </a:rPr>
              <a:t>her</a:t>
            </a:r>
            <a:r>
              <a:rPr lang="nb-NO" sz="2400" b="1" dirty="0" smtClean="0">
                <a:latin typeface="Gill Sans MT" pitchFamily="34" charset="0"/>
              </a:rPr>
              <a:t> </a:t>
            </a:r>
            <a:r>
              <a:rPr lang="nb-NO" sz="2400" dirty="0" smtClean="0">
                <a:latin typeface="Gill Sans MT" pitchFamily="34" charset="0"/>
              </a:rPr>
              <a:t>med </a:t>
            </a:r>
            <a:r>
              <a:rPr lang="nb-NO" sz="2400" dirty="0">
                <a:latin typeface="Gill Sans MT" pitchFamily="34" charset="0"/>
              </a:rPr>
              <a:t>utgangspunkt i hva Bibelen sier? </a:t>
            </a:r>
            <a:br>
              <a:rPr lang="nb-NO" sz="2400" dirty="0">
                <a:latin typeface="Gill Sans MT" pitchFamily="34" charset="0"/>
              </a:rPr>
            </a:br>
            <a:r>
              <a:rPr lang="nb-NO" sz="2400" dirty="0">
                <a:latin typeface="Gill Sans MT" pitchFamily="34" charset="0"/>
              </a:rPr>
              <a:t>Hva må </a:t>
            </a:r>
            <a:r>
              <a:rPr lang="nb-NO" sz="2400" b="1" u="sng" dirty="0" smtClean="0">
                <a:latin typeface="Gill Sans MT" pitchFamily="34" charset="0"/>
              </a:rPr>
              <a:t>avvises</a:t>
            </a:r>
            <a:r>
              <a:rPr lang="nb-NO" sz="2400" dirty="0" smtClean="0">
                <a:latin typeface="Gill Sans MT" pitchFamily="34" charset="0"/>
              </a:rPr>
              <a:t> her med </a:t>
            </a:r>
            <a:r>
              <a:rPr lang="nb-NO" sz="2400" dirty="0">
                <a:latin typeface="Gill Sans MT" pitchFamily="34" charset="0"/>
              </a:rPr>
              <a:t>utgangspunkt i hva Bibelen sier?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26988"/>
            <a:ext cx="10080625" cy="872529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359791" y="1258888"/>
            <a:ext cx="9361041" cy="56896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endParaRPr lang="nb-NO" sz="3600" dirty="0" smtClean="0">
              <a:latin typeface="Gill Sans MT" pitchFamily="34" charset="0"/>
            </a:endParaRPr>
          </a:p>
          <a:p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Alle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>
                <a:latin typeface="Gill Sans MT" pitchFamily="34" charset="0"/>
                <a:cs typeface="Times New Roman" pitchFamily="18"/>
              </a:rPr>
              <a:t>har</a:t>
            </a:r>
            <a:r>
              <a:rPr lang="en-US" sz="3600" dirty="0">
                <a:latin typeface="Gill Sans MT" pitchFamily="34" charset="0"/>
                <a:cs typeface="Times New Roman" pitchFamily="18"/>
              </a:rPr>
              <a:t> et </a:t>
            </a:r>
            <a:r>
              <a:rPr lang="en-US" sz="3600" dirty="0" err="1">
                <a:latin typeface="Gill Sans MT" pitchFamily="34" charset="0"/>
                <a:cs typeface="Times New Roman" pitchFamily="18"/>
              </a:rPr>
              <a:t>livssyn</a:t>
            </a:r>
            <a:r>
              <a:rPr lang="en-US" sz="3600" dirty="0">
                <a:latin typeface="Gill Sans MT" pitchFamily="34" charset="0"/>
                <a:cs typeface="Times New Roman" pitchFamily="18"/>
              </a:rPr>
              <a:t>, </a:t>
            </a:r>
            <a:r>
              <a:rPr lang="en-US" sz="3600" b="1" dirty="0" err="1">
                <a:latin typeface="Gill Sans MT" pitchFamily="34" charset="0"/>
                <a:cs typeface="Times New Roman" pitchFamily="18"/>
              </a:rPr>
              <a:t>bevisst</a:t>
            </a:r>
            <a:r>
              <a:rPr lang="en-US" sz="3600" dirty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>
                <a:latin typeface="Gill Sans MT" pitchFamily="34" charset="0"/>
                <a:cs typeface="Times New Roman" pitchFamily="18"/>
              </a:rPr>
              <a:t>eller</a:t>
            </a:r>
            <a:r>
              <a:rPr lang="en-US" sz="3600" dirty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b="1" dirty="0" err="1">
                <a:latin typeface="Gill Sans MT" pitchFamily="34" charset="0"/>
                <a:cs typeface="Times New Roman" pitchFamily="18"/>
              </a:rPr>
              <a:t>ubevisst</a:t>
            </a:r>
            <a:endParaRPr lang="en-US" sz="3600" b="1" dirty="0">
              <a:latin typeface="Gill Sans MT" pitchFamily="34" charset="0"/>
              <a:cs typeface="Times New Roman" pitchFamily="18"/>
            </a:endParaRPr>
          </a:p>
          <a:p>
            <a:pPr lvl="0"/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Det</a:t>
            </a:r>
            <a:r>
              <a:rPr lang="en-US" sz="3600" b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personlige</a:t>
            </a:r>
            <a:r>
              <a:rPr lang="en-US" sz="3600" b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livssynet</a:t>
            </a:r>
            <a:r>
              <a:rPr lang="en-US" sz="3600" b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er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utviklet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i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relasjon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til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livssynstradisjoner</a:t>
            </a:r>
            <a:r>
              <a:rPr lang="en-US" sz="3600" b="1" dirty="0" smtClean="0">
                <a:latin typeface="Gill Sans MT" pitchFamily="34" charset="0"/>
                <a:cs typeface="Times New Roman" pitchFamily="18"/>
              </a:rPr>
              <a:t> og –</a:t>
            </a:r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trender</a:t>
            </a:r>
            <a:r>
              <a:rPr lang="en-US" sz="3600" b="1" dirty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i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omgivelsene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,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som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f.eks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.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kristen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tro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,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islam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og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det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postmoderne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.</a:t>
            </a:r>
            <a:endParaRPr lang="en-US" sz="3600" dirty="0">
              <a:latin typeface="Gill Sans MT" pitchFamily="34" charset="0"/>
              <a:cs typeface="Times New Roman" pitchFamily="18"/>
            </a:endParaRPr>
          </a:p>
          <a:p>
            <a:pPr lvl="0"/>
            <a:endParaRPr lang="nb-NO" sz="3600" dirty="0">
              <a:latin typeface="Gill Sans MT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26988"/>
            <a:ext cx="10080625" cy="872529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359791" y="1258888"/>
            <a:ext cx="9361041" cy="56896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endParaRPr lang="nb-NO" sz="3600" dirty="0" smtClean="0">
              <a:latin typeface="Gill Sans MT" pitchFamily="34" charset="0"/>
            </a:endParaRPr>
          </a:p>
          <a:p>
            <a:pPr lvl="0"/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Det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personlige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livssynet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kan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være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religiøst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>
                <a:latin typeface="Gill Sans MT" pitchFamily="34" charset="0"/>
                <a:cs typeface="Times New Roman" pitchFamily="18"/>
              </a:rPr>
              <a:t>eller</a:t>
            </a:r>
            <a:r>
              <a:rPr lang="en-US" sz="3600" dirty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sekulært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.</a:t>
            </a:r>
          </a:p>
          <a:p>
            <a:pPr lvl="0"/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Svarene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en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gir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på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de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såkalte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livsspørsmålene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,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kan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henge</a:t>
            </a:r>
            <a:r>
              <a:rPr lang="en-US" sz="3600" b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godt</a:t>
            </a:r>
            <a:r>
              <a:rPr lang="en-US" sz="3600" b="1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sammen</a:t>
            </a:r>
            <a:r>
              <a:rPr lang="en-US" sz="3600" dirty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dirty="0" err="1" smtClean="0">
                <a:latin typeface="Gill Sans MT" pitchFamily="34" charset="0"/>
                <a:cs typeface="Times New Roman" pitchFamily="18"/>
              </a:rPr>
              <a:t>eller</a:t>
            </a:r>
            <a:r>
              <a:rPr lang="en-US" sz="3600" dirty="0" smtClean="0">
                <a:latin typeface="Gill Sans MT" pitchFamily="34" charset="0"/>
                <a:cs typeface="Times New Roman" pitchFamily="18"/>
              </a:rPr>
              <a:t> </a:t>
            </a:r>
            <a:r>
              <a:rPr lang="en-US" sz="3600" b="1" dirty="0" err="1" smtClean="0">
                <a:latin typeface="Gill Sans MT" pitchFamily="34" charset="0"/>
                <a:cs typeface="Times New Roman" pitchFamily="18"/>
              </a:rPr>
              <a:t>sprike</a:t>
            </a:r>
            <a:r>
              <a:rPr lang="en-US" sz="3600" b="1" dirty="0">
                <a:latin typeface="Gill Sans MT" pitchFamily="34" charset="0"/>
                <a:cs typeface="Times New Roman" pitchFamily="18"/>
              </a:rPr>
              <a:t>.</a:t>
            </a:r>
            <a:endParaRPr lang="en-US" sz="3600" dirty="0" smtClean="0">
              <a:latin typeface="Gill Sans MT" pitchFamily="34" charset="0"/>
              <a:cs typeface="Times New Roman" pitchFamily="18"/>
            </a:endParaRPr>
          </a:p>
          <a:p>
            <a:pPr lvl="0"/>
            <a:endParaRPr lang="nb-NO" sz="3600" dirty="0">
              <a:latin typeface="Gill Sans MT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9459" y="395461"/>
            <a:ext cx="10080625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>«Praktisk postmodernisme» - en definisjon</a:t>
            </a: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431800" y="1835621"/>
            <a:ext cx="9289032" cy="4394969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108000" lvl="0" indent="0">
              <a:buNone/>
            </a:pPr>
            <a:r>
              <a:rPr lang="nb-NO" sz="3600" i="1" dirty="0" smtClean="0">
                <a:latin typeface="Gill Sans MT" pitchFamily="34" charset="0"/>
              </a:rPr>
              <a:t>«Postmodernismen går lenger enn det «moderne» vitenskapelige baserte synet på verden ved å </a:t>
            </a:r>
            <a:r>
              <a:rPr lang="nb-NO" sz="3600" b="1" i="1" dirty="0" smtClean="0">
                <a:latin typeface="Gill Sans MT" pitchFamily="34" charset="0"/>
              </a:rPr>
              <a:t>blande</a:t>
            </a:r>
            <a:r>
              <a:rPr lang="nb-NO" sz="3600" i="1" dirty="0" smtClean="0">
                <a:latin typeface="Gill Sans MT" pitchFamily="34" charset="0"/>
              </a:rPr>
              <a:t> </a:t>
            </a:r>
            <a:r>
              <a:rPr lang="nb-NO" sz="3600" b="1" i="1" dirty="0" smtClean="0">
                <a:latin typeface="Gill Sans MT" pitchFamily="34" charset="0"/>
              </a:rPr>
              <a:t>en skeptisk holdning </a:t>
            </a:r>
            <a:r>
              <a:rPr lang="nb-NO" sz="3600" i="1" dirty="0" smtClean="0">
                <a:latin typeface="Gill Sans MT" pitchFamily="34" charset="0"/>
              </a:rPr>
              <a:t>til teknologi, objektivitet, absolutter og totalforklaringer </a:t>
            </a:r>
            <a:r>
              <a:rPr lang="nb-NO" sz="3600" b="1" i="1" dirty="0" smtClean="0">
                <a:latin typeface="Gill Sans MT" pitchFamily="34" charset="0"/>
              </a:rPr>
              <a:t>med vektlegging</a:t>
            </a:r>
            <a:r>
              <a:rPr lang="nb-NO" sz="3600" i="1" dirty="0" smtClean="0">
                <a:latin typeface="Gill Sans MT" pitchFamily="34" charset="0"/>
              </a:rPr>
              <a:t> av image og utseende, personlige tolkninger, gleder og utforskning av ethvert åndelig og materielt perspektiv.»</a:t>
            </a:r>
          </a:p>
          <a:p>
            <a:pPr marL="108000" lvl="0" indent="0">
              <a:buNone/>
            </a:pPr>
            <a:r>
              <a:rPr lang="nb-NO" sz="3600" i="1" dirty="0">
                <a:latin typeface="Gill Sans MT" pitchFamily="34" charset="0"/>
              </a:rPr>
              <a:t>	</a:t>
            </a:r>
            <a:r>
              <a:rPr lang="nb-NO" sz="3600" i="1" dirty="0" smtClean="0">
                <a:latin typeface="Gill Sans MT" pitchFamily="34" charset="0"/>
              </a:rPr>
              <a:t>					(David Cook)</a:t>
            </a:r>
            <a:endParaRPr lang="nb-NO" sz="3600" i="1" dirty="0">
              <a:latin typeface="Gill Sans MT" pitchFamily="34" charset="0"/>
            </a:endParaRPr>
          </a:p>
          <a:p>
            <a:pPr marL="108000" lvl="0" indent="0" algn="ctr">
              <a:buNone/>
            </a:pPr>
            <a:endParaRPr lang="nb-NO" sz="3600" i="1" dirty="0">
              <a:latin typeface="Gill Sans MT" pitchFamily="34" charset="0"/>
            </a:endParaRPr>
          </a:p>
          <a:p>
            <a:pPr marL="108000" lvl="0" indent="0">
              <a:buNone/>
            </a:pPr>
            <a:endParaRPr lang="nb-NO" sz="3600" dirty="0">
              <a:latin typeface="Gill Sans MT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9459" y="395461"/>
            <a:ext cx="10080625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>Typiske verdier i det postmoderne</a:t>
            </a: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431800" y="1835622"/>
            <a:ext cx="9289032" cy="4032448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1">
              <a:lnSpc>
                <a:spcPct val="90000"/>
              </a:lnSpc>
            </a:pPr>
            <a:r>
              <a:rPr lang="nb-NO" sz="3600" dirty="0" smtClean="0"/>
              <a:t>Vekt på hva en selv mener er rett og galt, sant og usant.</a:t>
            </a:r>
          </a:p>
          <a:p>
            <a:pPr lvl="1">
              <a:lnSpc>
                <a:spcPct val="90000"/>
              </a:lnSpc>
            </a:pPr>
            <a:r>
              <a:rPr lang="nb-NO" sz="3600" dirty="0" smtClean="0"/>
              <a:t>Du bestemmer selv hva som er rett og galt, sant og usant</a:t>
            </a:r>
          </a:p>
          <a:p>
            <a:pPr lvl="1">
              <a:lnSpc>
                <a:spcPct val="90000"/>
              </a:lnSpc>
            </a:pPr>
            <a:r>
              <a:rPr lang="nb-NO" sz="3600" dirty="0" smtClean="0"/>
              <a:t>Vekt </a:t>
            </a:r>
            <a:r>
              <a:rPr lang="nb-NO" sz="3600" dirty="0"/>
              <a:t>på </a:t>
            </a:r>
            <a:r>
              <a:rPr lang="nb-NO" sz="3600" dirty="0" smtClean="0"/>
              <a:t>opplevelser </a:t>
            </a:r>
            <a:endParaRPr lang="nb-NO" sz="3600" dirty="0"/>
          </a:p>
          <a:p>
            <a:pPr lvl="1">
              <a:lnSpc>
                <a:spcPct val="90000"/>
              </a:lnSpc>
            </a:pPr>
            <a:r>
              <a:rPr lang="nb-NO" sz="3600" dirty="0"/>
              <a:t>Vekt på </a:t>
            </a:r>
            <a:r>
              <a:rPr lang="nb-NO" sz="3600" dirty="0" smtClean="0"/>
              <a:t>nytelser</a:t>
            </a:r>
            <a:endParaRPr lang="nb-NO" sz="3600" dirty="0"/>
          </a:p>
          <a:p>
            <a:pPr marL="108000" lvl="0" indent="0" algn="ctr">
              <a:buNone/>
            </a:pPr>
            <a:endParaRPr lang="nb-NO" sz="3600" i="1" dirty="0">
              <a:latin typeface="Gill Sans MT" pitchFamily="34" charset="0"/>
            </a:endParaRPr>
          </a:p>
          <a:p>
            <a:pPr marL="108000" lvl="0" indent="0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4" name="Pil høyre 3"/>
          <p:cNvSpPr/>
          <p:nvPr/>
        </p:nvSpPr>
        <p:spPr>
          <a:xfrm>
            <a:off x="1223888" y="6228109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2230907" y="6146519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RELATIVISME og HEDONISME</a:t>
            </a:r>
            <a:endParaRPr lang="nb-NO" sz="28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-180603"/>
            <a:ext cx="10080625" cy="1763772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> </a:t>
            </a:r>
            <a:br>
              <a:rPr lang="nb-NO" sz="3600" dirty="0" smtClean="0">
                <a:latin typeface="Gill Sans MT" pitchFamily="34" charset="0"/>
              </a:rPr>
            </a:br>
            <a:r>
              <a:rPr lang="nb-NO" sz="3600" dirty="0" smtClean="0">
                <a:latin typeface="Gill Sans MT" pitchFamily="34" charset="0"/>
              </a:rPr>
              <a:t>Typiske trekk ved menneskesynet </a:t>
            </a:r>
            <a:br>
              <a:rPr lang="nb-NO" sz="3600" dirty="0" smtClean="0">
                <a:latin typeface="Gill Sans MT" pitchFamily="34" charset="0"/>
              </a:rPr>
            </a:br>
            <a:r>
              <a:rPr lang="nb-NO" sz="3600" dirty="0" smtClean="0">
                <a:latin typeface="Gill Sans MT" pitchFamily="34" charset="0"/>
              </a:rPr>
              <a:t>i det postmoderne</a:t>
            </a: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431800" y="1835621"/>
            <a:ext cx="9289032" cy="4394969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r>
              <a:rPr lang="en-US" sz="3600" dirty="0" smtClean="0"/>
              <a:t>Du “</a:t>
            </a:r>
            <a:r>
              <a:rPr lang="en-US" sz="3600" dirty="0" err="1" smtClean="0"/>
              <a:t>er</a:t>
            </a:r>
            <a:r>
              <a:rPr lang="en-US" sz="3600" dirty="0" smtClean="0"/>
              <a:t>”…</a:t>
            </a:r>
            <a:endParaRPr lang="en-US" sz="3600" dirty="0"/>
          </a:p>
          <a:p>
            <a:pPr lvl="1"/>
            <a:r>
              <a:rPr lang="en-US" sz="3600" dirty="0" smtClean="0"/>
              <a:t>den </a:t>
            </a:r>
            <a:r>
              <a:rPr lang="en-US" sz="3600" dirty="0"/>
              <a:t>du </a:t>
            </a:r>
            <a:r>
              <a:rPr lang="en-US" sz="3600" dirty="0" err="1"/>
              <a:t>framstiller</a:t>
            </a:r>
            <a:r>
              <a:rPr lang="en-US" sz="3600" dirty="0"/>
              <a:t> </a:t>
            </a:r>
            <a:r>
              <a:rPr lang="en-US" sz="3600" dirty="0" err="1"/>
              <a:t>deg</a:t>
            </a:r>
            <a:r>
              <a:rPr lang="en-US" sz="3600" dirty="0"/>
              <a:t> </a:t>
            </a:r>
            <a:r>
              <a:rPr lang="en-US" sz="3600" dirty="0" err="1"/>
              <a:t>som</a:t>
            </a:r>
            <a:r>
              <a:rPr lang="en-US" sz="3600" dirty="0"/>
              <a:t>/den </a:t>
            </a:r>
            <a:r>
              <a:rPr lang="en-US" sz="3600" dirty="0" err="1"/>
              <a:t>andre</a:t>
            </a:r>
            <a:r>
              <a:rPr lang="en-US" sz="3600" dirty="0"/>
              <a:t> </a:t>
            </a:r>
            <a:r>
              <a:rPr lang="en-US" sz="3600" dirty="0" err="1"/>
              <a:t>ser</a:t>
            </a:r>
            <a:r>
              <a:rPr lang="en-US" sz="3600" dirty="0"/>
              <a:t> </a:t>
            </a:r>
          </a:p>
          <a:p>
            <a:pPr lvl="1"/>
            <a:r>
              <a:rPr lang="en-US" sz="3600" dirty="0" err="1"/>
              <a:t>det</a:t>
            </a:r>
            <a:r>
              <a:rPr lang="en-US" sz="3600" dirty="0"/>
              <a:t> du </a:t>
            </a:r>
            <a:r>
              <a:rPr lang="en-US" sz="3600" dirty="0" err="1"/>
              <a:t>omgir</a:t>
            </a:r>
            <a:r>
              <a:rPr lang="en-US" sz="3600" dirty="0"/>
              <a:t> </a:t>
            </a:r>
            <a:r>
              <a:rPr lang="en-US" sz="3600" dirty="0" err="1"/>
              <a:t>deg</a:t>
            </a:r>
            <a:r>
              <a:rPr lang="en-US" sz="3600" dirty="0"/>
              <a:t> med </a:t>
            </a:r>
          </a:p>
          <a:p>
            <a:pPr lvl="1"/>
            <a:r>
              <a:rPr lang="en-US" sz="3600" dirty="0" err="1"/>
              <a:t>det</a:t>
            </a:r>
            <a:r>
              <a:rPr lang="en-US" sz="3600" dirty="0"/>
              <a:t> du </a:t>
            </a:r>
            <a:r>
              <a:rPr lang="en-US" sz="3600" dirty="0" err="1"/>
              <a:t>presterer</a:t>
            </a:r>
            <a:endParaRPr lang="en-US" sz="3600" dirty="0"/>
          </a:p>
          <a:p>
            <a:pPr lvl="1"/>
            <a:r>
              <a:rPr lang="en-US" sz="3600" dirty="0" smtClean="0"/>
              <a:t>de </a:t>
            </a:r>
            <a:r>
              <a:rPr lang="en-US" sz="3600" dirty="0"/>
              <a:t>du </a:t>
            </a:r>
            <a:r>
              <a:rPr lang="en-US" sz="3600" dirty="0" err="1"/>
              <a:t>omgir</a:t>
            </a:r>
            <a:r>
              <a:rPr lang="en-US" sz="3600" dirty="0"/>
              <a:t> </a:t>
            </a:r>
            <a:r>
              <a:rPr lang="en-US" sz="3600" dirty="0" err="1"/>
              <a:t>deg</a:t>
            </a:r>
            <a:r>
              <a:rPr lang="en-US" sz="3600" dirty="0"/>
              <a:t> med</a:t>
            </a:r>
          </a:p>
          <a:p>
            <a:pPr lvl="1"/>
            <a:r>
              <a:rPr lang="en-US" sz="3600" dirty="0" err="1"/>
              <a:t>det</a:t>
            </a:r>
            <a:r>
              <a:rPr lang="en-US" sz="3600" dirty="0"/>
              <a:t> du </a:t>
            </a:r>
            <a:r>
              <a:rPr lang="en-US" sz="3600" dirty="0" err="1"/>
              <a:t>opplever</a:t>
            </a:r>
            <a:r>
              <a:rPr lang="en-US" sz="3600" dirty="0"/>
              <a:t>/lever </a:t>
            </a:r>
            <a:r>
              <a:rPr lang="en-US" sz="3600" dirty="0" err="1"/>
              <a:t>ut</a:t>
            </a:r>
            <a:endParaRPr lang="en-US" sz="3600" dirty="0"/>
          </a:p>
          <a:p>
            <a:pPr marL="108000" lvl="0" indent="0">
              <a:buNone/>
            </a:pPr>
            <a:endParaRPr lang="nb-NO" sz="3600" dirty="0">
              <a:latin typeface="Gill Sans MT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224888" y="1043533"/>
            <a:ext cx="1439913" cy="65577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10584928" y="2380328"/>
            <a:ext cx="1944216" cy="1584176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108000" lvl="0" indent="0">
              <a:buNone/>
            </a:pPr>
            <a:endParaRPr lang="nb-NO" sz="3600" dirty="0">
              <a:latin typeface="Gill Sans MT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791449" y="2339677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smtClean="0">
                <a:solidFill>
                  <a:schemeClr val="accent1"/>
                </a:solidFill>
                <a:latin typeface="Gill Sans MT" pitchFamily="34" charset="0"/>
              </a:rPr>
              <a:t>Vekt på image </a:t>
            </a:r>
            <a:r>
              <a:rPr lang="nb-NO" sz="3200" b="1" dirty="0">
                <a:solidFill>
                  <a:schemeClr val="accent1"/>
                </a:solidFill>
                <a:latin typeface="Gill Sans MT" pitchFamily="34" charset="0"/>
              </a:rPr>
              <a:t>og utseende:</a:t>
            </a:r>
            <a:r>
              <a:rPr lang="nb-NO" sz="3200" b="1" dirty="0">
                <a:latin typeface="Gill Sans MT" pitchFamily="34" charset="0"/>
              </a:rPr>
              <a:t/>
            </a:r>
            <a:br>
              <a:rPr lang="nb-NO" sz="3200" b="1" dirty="0">
                <a:latin typeface="Gill Sans MT" pitchFamily="34" charset="0"/>
              </a:rPr>
            </a:br>
            <a:r>
              <a:rPr lang="nb-NO" sz="3200" dirty="0">
                <a:latin typeface="Gill Sans MT" pitchFamily="34" charset="0"/>
              </a:rPr>
              <a:t>Hvordan ting fremstår er viktigere enn hvordan de faktisk er. </a:t>
            </a:r>
            <a:r>
              <a:rPr lang="nb-NO" sz="3200" dirty="0" smtClean="0">
                <a:latin typeface="Gill Sans MT" pitchFamily="34" charset="0"/>
              </a:rPr>
              <a:t>En </a:t>
            </a:r>
            <a:r>
              <a:rPr lang="nb-NO" sz="3200" dirty="0">
                <a:latin typeface="Gill Sans MT" pitchFamily="34" charset="0"/>
              </a:rPr>
              <a:t>velger selv hvordan </a:t>
            </a:r>
            <a:r>
              <a:rPr lang="nb-NO" sz="3200" dirty="0" smtClean="0">
                <a:latin typeface="Gill Sans MT" pitchFamily="34" charset="0"/>
              </a:rPr>
              <a:t>en </a:t>
            </a:r>
            <a:r>
              <a:rPr lang="nb-NO" sz="3200" dirty="0">
                <a:latin typeface="Gill Sans MT" pitchFamily="34" charset="0"/>
              </a:rPr>
              <a:t>vil fremstå (visuelt og estetisk) gjennom klesstil, kroppsspråk og holdninger. </a:t>
            </a:r>
            <a:endParaRPr lang="nb-NO" sz="32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-180603"/>
            <a:ext cx="10080625" cy="1763772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nb-NO" sz="3600" dirty="0" smtClean="0">
                <a:latin typeface="Gill Sans MT" pitchFamily="34" charset="0"/>
              </a:rPr>
              <a:t> </a:t>
            </a:r>
            <a:br>
              <a:rPr lang="nb-NO" sz="3600" dirty="0" smtClean="0">
                <a:latin typeface="Gill Sans MT" pitchFamily="34" charset="0"/>
              </a:rPr>
            </a:br>
            <a:r>
              <a:rPr lang="nb-NO" sz="3600" dirty="0" smtClean="0">
                <a:latin typeface="Gill Sans MT" pitchFamily="34" charset="0"/>
              </a:rPr>
              <a:t>Typiske trekk ved synet på virkeligheten</a:t>
            </a:r>
            <a:br>
              <a:rPr lang="nb-NO" sz="3600" dirty="0" smtClean="0">
                <a:latin typeface="Gill Sans MT" pitchFamily="34" charset="0"/>
              </a:rPr>
            </a:br>
            <a:r>
              <a:rPr lang="nb-NO" sz="3600" dirty="0" smtClean="0">
                <a:latin typeface="Gill Sans MT" pitchFamily="34" charset="0"/>
              </a:rPr>
              <a:t>i det postmoderne</a:t>
            </a:r>
            <a:endParaRPr lang="nb-NO" sz="3600" dirty="0">
              <a:latin typeface="Gill Sans MT" pitchFamily="34" charset="0"/>
            </a:endParaRP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4294967295"/>
          </p:nvPr>
        </p:nvSpPr>
        <p:spPr>
          <a:xfrm>
            <a:off x="431800" y="1907629"/>
            <a:ext cx="9289032" cy="4394969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nb-NO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nb-NO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nb-NO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nb-NO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r>
              <a:rPr lang="nb-NO" sz="3600" dirty="0" smtClean="0">
                <a:latin typeface="Gill Sans MT" pitchFamily="34" charset="0"/>
              </a:rPr>
              <a:t>Vekt på personlige tolkninger</a:t>
            </a:r>
          </a:p>
          <a:p>
            <a:r>
              <a:rPr lang="nb-NO" sz="3600" dirty="0" smtClean="0">
                <a:latin typeface="Gill Sans MT" pitchFamily="34" charset="0"/>
              </a:rPr>
              <a:t>Svært stor åpenhet</a:t>
            </a:r>
            <a:endParaRPr lang="nb-NO" sz="3600" dirty="0">
              <a:latin typeface="Gill Sans MT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672" y="6487554"/>
            <a:ext cx="95105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2023</TotalTime>
  <Words>1283</Words>
  <Application>Microsoft Office PowerPoint</Application>
  <PresentationFormat>Egendefinert</PresentationFormat>
  <Paragraphs>127</Paragraphs>
  <Slides>29</Slides>
  <Notes>29</Notes>
  <HiddenSlides>0</HiddenSlides>
  <MMClips>0</MMClips>
  <ScaleCrop>false</ScaleCrop>
  <HeadingPairs>
    <vt:vector size="6" baseType="variant">
      <vt:variant>
        <vt:lpstr>Brukte skrifter</vt:lpstr>
      </vt:variant>
      <vt:variant>
        <vt:i4>12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42" baseType="lpstr">
      <vt:lpstr>Arial Unicode MS</vt:lpstr>
      <vt:lpstr>Arial</vt:lpstr>
      <vt:lpstr>Calibri</vt:lpstr>
      <vt:lpstr>Gill Sans MT</vt:lpstr>
      <vt:lpstr>Helvetica</vt:lpstr>
      <vt:lpstr>StarSymbol</vt:lpstr>
      <vt:lpstr>Tahoma</vt:lpstr>
      <vt:lpstr>Times New Roman</vt:lpstr>
      <vt:lpstr>Times-Roman</vt:lpstr>
      <vt:lpstr>Verdana</vt:lpstr>
      <vt:lpstr>Wingdings</vt:lpstr>
      <vt:lpstr>Wingdings 2</vt:lpstr>
      <vt:lpstr>Aspekt</vt:lpstr>
      <vt:lpstr>PowerPoint-presentasjon</vt:lpstr>
      <vt:lpstr> Hva er et livssyn?</vt:lpstr>
      <vt:lpstr>PowerPoint-presentasjon</vt:lpstr>
      <vt:lpstr>PowerPoint-presentasjon</vt:lpstr>
      <vt:lpstr>«Praktisk postmodernisme» - en definisjon</vt:lpstr>
      <vt:lpstr>Typiske verdier i det postmoderne</vt:lpstr>
      <vt:lpstr>  Typiske trekk ved menneskesynet  i det postmoderne</vt:lpstr>
      <vt:lpstr>PowerPoint-presentasjon</vt:lpstr>
      <vt:lpstr>  Typiske trekk ved synet på virkeligheten i det postmoderne</vt:lpstr>
      <vt:lpstr>  Typisk for hvor en finner mening/hva en har tillit til i det postmoderne</vt:lpstr>
      <vt:lpstr>PowerPoint-presentasjon</vt:lpstr>
      <vt:lpstr>Om Lady Gaga</vt:lpstr>
      <vt:lpstr>PowerPoint-presentasjon</vt:lpstr>
      <vt:lpstr>«Born this way»</vt:lpstr>
      <vt:lpstr>Singelen «Born this way»</vt:lpstr>
      <vt:lpstr>«Born this way»  og verdioppfatning</vt:lpstr>
      <vt:lpstr>PowerPoint-presentasjon</vt:lpstr>
      <vt:lpstr>PowerPoint-presentasjon</vt:lpstr>
      <vt:lpstr>PowerPoint-presentasjon</vt:lpstr>
      <vt:lpstr>«Born this way» og menneskesyn</vt:lpstr>
      <vt:lpstr>PowerPoint-presentasjon</vt:lpstr>
      <vt:lpstr>PowerPoint-presentasjon</vt:lpstr>
      <vt:lpstr>PowerPoint-presentasjon</vt:lpstr>
      <vt:lpstr>PowerPoint-presentasjon</vt:lpstr>
      <vt:lpstr>«Born this way» og virkelighetsoppfatning</vt:lpstr>
      <vt:lpstr>PowerPoint-presentasjon</vt:lpstr>
      <vt:lpstr>«Born this way» og Tro og tillit, som forankring av mening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Hanne Marie Kolden</dc:creator>
  <cp:lastModifiedBy>Margunn S. Dahle</cp:lastModifiedBy>
  <cp:revision>166</cp:revision>
  <cp:lastPrinted>2012-01-19T13:42:47Z</cp:lastPrinted>
  <dcterms:created xsi:type="dcterms:W3CDTF">2011-11-01T15:02:21Z</dcterms:created>
  <dcterms:modified xsi:type="dcterms:W3CDTF">2016-10-23T17:48:11Z</dcterms:modified>
</cp:coreProperties>
</file>