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54" autoAdjust="0"/>
    <p:restoredTop sz="83683" autoAdjust="0"/>
  </p:normalViewPr>
  <p:slideViewPr>
    <p:cSldViewPr>
      <p:cViewPr>
        <p:scale>
          <a:sx n="99" d="100"/>
          <a:sy n="99" d="100"/>
        </p:scale>
        <p:origin x="-90"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5067CE-3C02-4953-8D76-435018D3381D}" type="datetimeFigureOut">
              <a:rPr lang="nb-NO" smtClean="0"/>
              <a:t>04.04.2013</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349A57-9E4F-4D42-ACCD-6707637309E1}" type="slidenum">
              <a:rPr lang="nb-NO" smtClean="0"/>
              <a:t>‹#›</a:t>
            </a:fld>
            <a:endParaRPr lang="nb-NO"/>
          </a:p>
        </p:txBody>
      </p:sp>
    </p:spTree>
    <p:extLst>
      <p:ext uri="{BB962C8B-B14F-4D97-AF65-F5344CB8AC3E}">
        <p14:creationId xmlns:p14="http://schemas.microsoft.com/office/powerpoint/2010/main" val="2694394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76349A57-9E4F-4D42-ACCD-6707637309E1}" type="slidenum">
              <a:rPr lang="nb-NO" smtClean="0"/>
              <a:t>1</a:t>
            </a:fld>
            <a:endParaRPr lang="nb-NO"/>
          </a:p>
        </p:txBody>
      </p:sp>
    </p:spTree>
    <p:extLst>
      <p:ext uri="{BB962C8B-B14F-4D97-AF65-F5344CB8AC3E}">
        <p14:creationId xmlns:p14="http://schemas.microsoft.com/office/powerpoint/2010/main" val="467806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err="1" smtClean="0"/>
              <a:t>Kepler</a:t>
            </a:r>
            <a:r>
              <a:rPr lang="nb-NO" dirty="0" smtClean="0"/>
              <a:t>: «Må Gud gi at alle mine fantastiske teorier overalt og fullstendig får den effekt på mennesker som jeg har etterstrebet</a:t>
            </a:r>
            <a:r>
              <a:rPr lang="nb-NO" baseline="0" dirty="0" smtClean="0"/>
              <a:t> i min avhandling; nemlig at troen på verdens skapelse skal forsterkes gjennom disse ytre bevis, at Skaperens tanke kan bli gjenkjent og at hans uuttømmelige visdom får lyse klarere for hver dag. Da vil mennesket endelig erkjenne den virkelighet oppfatningen av hans makt og visdom og innse at Gud, som har lagt grunnlaget for alt i denne verden i pakt med kvantitetslovene, også har utstyrt mennesket med en intelligens som kan forstå disse lover.» (Se: </a:t>
            </a:r>
            <a:r>
              <a:rPr lang="nb-NO" baseline="0" dirty="0" smtClean="0"/>
              <a:t>Gustavsson: </a:t>
            </a:r>
            <a:r>
              <a:rPr lang="nb-NO" baseline="0" dirty="0" smtClean="0"/>
              <a:t>«Kristen med god grunn», s. 158, 2006)</a:t>
            </a:r>
            <a:endParaRPr lang="nb-NO" dirty="0"/>
          </a:p>
        </p:txBody>
      </p:sp>
      <p:sp>
        <p:nvSpPr>
          <p:cNvPr id="4" name="Plassholder for lysbildenummer 3"/>
          <p:cNvSpPr>
            <a:spLocks noGrp="1"/>
          </p:cNvSpPr>
          <p:nvPr>
            <p:ph type="sldNum" sz="quarter" idx="10"/>
          </p:nvPr>
        </p:nvSpPr>
        <p:spPr/>
        <p:txBody>
          <a:bodyPr/>
          <a:lstStyle/>
          <a:p>
            <a:fld id="{76349A57-9E4F-4D42-ACCD-6707637309E1}" type="slidenum">
              <a:rPr lang="nb-NO" smtClean="0"/>
              <a:t>4</a:t>
            </a:fld>
            <a:endParaRPr lang="nb-NO"/>
          </a:p>
        </p:txBody>
      </p:sp>
    </p:spTree>
    <p:extLst>
      <p:ext uri="{BB962C8B-B14F-4D97-AF65-F5344CB8AC3E}">
        <p14:creationId xmlns:p14="http://schemas.microsoft.com/office/powerpoint/2010/main" val="1530877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03C7836-2231-46B0-A2C2-B9DE93F7E4F4}" type="datetimeFigureOut">
              <a:rPr lang="nb-NO" smtClean="0"/>
              <a:t>04.04.2013</a:t>
            </a:fld>
            <a:endParaRPr lang="nb-NO"/>
          </a:p>
        </p:txBody>
      </p:sp>
      <p:sp>
        <p:nvSpPr>
          <p:cNvPr id="5" name="Footer Placeholder 4"/>
          <p:cNvSpPr>
            <a:spLocks noGrp="1"/>
          </p:cNvSpPr>
          <p:nvPr>
            <p:ph type="ftr" sz="quarter" idx="11"/>
          </p:nvPr>
        </p:nvSpPr>
        <p:spPr/>
        <p:txBody>
          <a:bodyPr/>
          <a:lstStyle/>
          <a:p>
            <a:endParaRPr lang="nb-NO"/>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9C70F5E-C7B2-4AFF-BC0A-70C9A494D0B7}" type="slidenum">
              <a:rPr lang="nb-NO" smtClean="0"/>
              <a:t>‹#›</a:t>
            </a:fld>
            <a:endParaRPr lang="nb-NO"/>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nb-NO" smtClean="0"/>
              <a:t>Klikk for å redigere tittelstil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a:p>
        </p:txBody>
      </p:sp>
      <p:sp>
        <p:nvSpPr>
          <p:cNvPr id="3" name="Vertical Text Placeholder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Date Placeholder 3"/>
          <p:cNvSpPr>
            <a:spLocks noGrp="1"/>
          </p:cNvSpPr>
          <p:nvPr>
            <p:ph type="dt" sz="half" idx="10"/>
          </p:nvPr>
        </p:nvSpPr>
        <p:spPr/>
        <p:txBody>
          <a:bodyPr/>
          <a:lstStyle/>
          <a:p>
            <a:fld id="{103C7836-2231-46B0-A2C2-B9DE93F7E4F4}" type="datetimeFigureOut">
              <a:rPr lang="nb-NO" smtClean="0"/>
              <a:t>04.04.2013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9C70F5E-C7B2-4AFF-BC0A-70C9A494D0B7}" type="slidenum">
              <a:rPr lang="nb-NO" smtClean="0"/>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103C7836-2231-46B0-A2C2-B9DE93F7E4F4}" type="datetimeFigureOut">
              <a:rPr lang="nb-NO" smtClean="0"/>
              <a:t>04.04.2013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9C70F5E-C7B2-4AFF-BC0A-70C9A494D0B7}" type="slidenum">
              <a:rPr lang="nb-NO" smtClean="0"/>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Date Placeholder 3"/>
          <p:cNvSpPr>
            <a:spLocks noGrp="1"/>
          </p:cNvSpPr>
          <p:nvPr>
            <p:ph type="dt" sz="half" idx="10"/>
          </p:nvPr>
        </p:nvSpPr>
        <p:spPr/>
        <p:txBody>
          <a:bodyPr/>
          <a:lstStyle/>
          <a:p>
            <a:fld id="{103C7836-2231-46B0-A2C2-B9DE93F7E4F4}" type="datetimeFigureOut">
              <a:rPr lang="nb-NO" smtClean="0"/>
              <a:t>04.04.2013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9C70F5E-C7B2-4AFF-BC0A-70C9A494D0B7}" type="slidenum">
              <a:rPr lang="nb-NO" smtClean="0"/>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03C7836-2231-46B0-A2C2-B9DE93F7E4F4}" type="datetimeFigureOut">
              <a:rPr lang="nb-NO" smtClean="0"/>
              <a:t>04.04.2013</a:t>
            </a:fld>
            <a:endParaRPr lang="nb-NO"/>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9C70F5E-C7B2-4AFF-BC0A-70C9A494D0B7}" type="slidenum">
              <a:rPr lang="nb-NO" smtClean="0"/>
              <a:t>‹#›</a:t>
            </a:fld>
            <a:endParaRPr lang="nb-NO"/>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nb-NO" smtClean="0"/>
              <a:t>Klikk for å redigere tittelstil</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nb-NO" smtClean="0"/>
              <a:t>Klikk for å redigere tittelstil</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103C7836-2231-46B0-A2C2-B9DE93F7E4F4}" type="datetimeFigureOut">
              <a:rPr lang="nb-NO" smtClean="0"/>
              <a:t>04.04.2013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9C70F5E-C7B2-4AFF-BC0A-70C9A494D0B7}" type="slidenum">
              <a:rPr lang="nb-NO" smtClean="0"/>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nb-NO" smtClean="0"/>
              <a:t>Klikk for å redigere tittelstil</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103C7836-2231-46B0-A2C2-B9DE93F7E4F4}" type="datetimeFigureOut">
              <a:rPr lang="nb-NO" smtClean="0"/>
              <a:t>04.04.2013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79C70F5E-C7B2-4AFF-BC0A-70C9A494D0B7}" type="slidenum">
              <a:rPr lang="nb-NO" smtClean="0"/>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a:p>
        </p:txBody>
      </p:sp>
      <p:sp>
        <p:nvSpPr>
          <p:cNvPr id="3" name="Date Placeholder 2"/>
          <p:cNvSpPr>
            <a:spLocks noGrp="1"/>
          </p:cNvSpPr>
          <p:nvPr>
            <p:ph type="dt" sz="half" idx="10"/>
          </p:nvPr>
        </p:nvSpPr>
        <p:spPr/>
        <p:txBody>
          <a:bodyPr/>
          <a:lstStyle/>
          <a:p>
            <a:fld id="{103C7836-2231-46B0-A2C2-B9DE93F7E4F4}" type="datetimeFigureOut">
              <a:rPr lang="nb-NO" smtClean="0"/>
              <a:t>04.04.2013</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79C70F5E-C7B2-4AFF-BC0A-70C9A494D0B7}" type="slidenum">
              <a:rPr lang="nb-NO" smtClean="0"/>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03C7836-2231-46B0-A2C2-B9DE93F7E4F4}" type="datetimeFigureOut">
              <a:rPr lang="nb-NO" smtClean="0"/>
              <a:t>04.04.2013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79C70F5E-C7B2-4AFF-BC0A-70C9A494D0B7}" type="slidenum">
              <a:rPr lang="nb-NO" smtClean="0"/>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103C7836-2231-46B0-A2C2-B9DE93F7E4F4}" type="datetimeFigureOut">
              <a:rPr lang="nb-NO" smtClean="0"/>
              <a:t>04.04.2013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9C70F5E-C7B2-4AFF-BC0A-70C9A494D0B7}" type="slidenum">
              <a:rPr lang="nb-NO" smtClean="0"/>
              <a:t>‹#›</a:t>
            </a:fld>
            <a:endParaRPr lang="nb-NO"/>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nb-NO" smtClean="0"/>
              <a:t>Klikk for å redigere tittelstil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en-US" dirty="0"/>
          </a:p>
        </p:txBody>
      </p:sp>
      <p:sp>
        <p:nvSpPr>
          <p:cNvPr id="5" name="Date Placeholder 4"/>
          <p:cNvSpPr>
            <a:spLocks noGrp="1"/>
          </p:cNvSpPr>
          <p:nvPr>
            <p:ph type="dt" sz="half" idx="10"/>
          </p:nvPr>
        </p:nvSpPr>
        <p:spPr/>
        <p:txBody>
          <a:bodyPr/>
          <a:lstStyle/>
          <a:p>
            <a:fld id="{103C7836-2231-46B0-A2C2-B9DE93F7E4F4}" type="datetimeFigureOut">
              <a:rPr lang="nb-NO" smtClean="0"/>
              <a:t>04.04.2013</a:t>
            </a:fld>
            <a:endParaRPr lang="nb-NO"/>
          </a:p>
        </p:txBody>
      </p:sp>
      <p:sp>
        <p:nvSpPr>
          <p:cNvPr id="7" name="Slide Number Placeholder 6"/>
          <p:cNvSpPr>
            <a:spLocks noGrp="1"/>
          </p:cNvSpPr>
          <p:nvPr>
            <p:ph type="sldNum" sz="quarter" idx="12"/>
          </p:nvPr>
        </p:nvSpPr>
        <p:spPr/>
        <p:txBody>
          <a:bodyPr/>
          <a:lstStyle/>
          <a:p>
            <a:fld id="{79C70F5E-C7B2-4AFF-BC0A-70C9A494D0B7}" type="slidenum">
              <a:rPr lang="nb-NO" smtClean="0"/>
              <a:t>‹#›</a:t>
            </a:fld>
            <a:endParaRPr lang="nb-NO"/>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nb-NO"/>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nb-NO" smtClean="0"/>
              <a:t>Klikk for å redigere tittelstil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03C7836-2231-46B0-A2C2-B9DE93F7E4F4}" type="datetimeFigureOut">
              <a:rPr lang="nb-NO" smtClean="0"/>
              <a:t>04.04.2013</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9C70F5E-C7B2-4AFF-BC0A-70C9A494D0B7}" type="slidenum">
              <a:rPr lang="nb-NO" smtClean="0"/>
              <a:t>‹#›</a:t>
            </a:fld>
            <a:endParaRPr lang="nb-NO"/>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nb-NO" smtClean="0"/>
              <a:t>Klikk for å redigere tittelstil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På kollisjonskurs? </a:t>
            </a:r>
            <a:endParaRPr lang="nb-NO" dirty="0"/>
          </a:p>
        </p:txBody>
      </p:sp>
      <p:sp>
        <p:nvSpPr>
          <p:cNvPr id="4" name="TekstSylinder 3"/>
          <p:cNvSpPr txBox="1"/>
          <p:nvPr/>
        </p:nvSpPr>
        <p:spPr>
          <a:xfrm>
            <a:off x="369190" y="1734253"/>
            <a:ext cx="2414642" cy="1077218"/>
          </a:xfrm>
          <a:prstGeom prst="rect">
            <a:avLst/>
          </a:prstGeom>
          <a:noFill/>
        </p:spPr>
        <p:txBody>
          <a:bodyPr wrap="square" rtlCol="0">
            <a:spAutoFit/>
          </a:bodyPr>
          <a:lstStyle/>
          <a:p>
            <a:r>
              <a:rPr lang="nb-NO" sz="3200" dirty="0" smtClean="0"/>
              <a:t>Den fysiske virkelighet</a:t>
            </a:r>
            <a:endParaRPr lang="nb-NO" dirty="0"/>
          </a:p>
        </p:txBody>
      </p:sp>
      <p:sp>
        <p:nvSpPr>
          <p:cNvPr id="5" name="TekstSylinder 4"/>
          <p:cNvSpPr txBox="1"/>
          <p:nvPr/>
        </p:nvSpPr>
        <p:spPr>
          <a:xfrm>
            <a:off x="107125" y="2928934"/>
            <a:ext cx="3786214" cy="584775"/>
          </a:xfrm>
          <a:prstGeom prst="rect">
            <a:avLst/>
          </a:prstGeom>
          <a:noFill/>
        </p:spPr>
        <p:txBody>
          <a:bodyPr wrap="square" rtlCol="0">
            <a:spAutoFit/>
          </a:bodyPr>
          <a:lstStyle/>
          <a:p>
            <a:r>
              <a:rPr lang="nb-NO" sz="3200" dirty="0" smtClean="0"/>
              <a:t>Naturvitenskapen</a:t>
            </a:r>
            <a:endParaRPr lang="nb-NO" sz="3200" dirty="0"/>
          </a:p>
        </p:txBody>
      </p:sp>
      <p:sp>
        <p:nvSpPr>
          <p:cNvPr id="6" name="TekstSylinder 5"/>
          <p:cNvSpPr txBox="1"/>
          <p:nvPr/>
        </p:nvSpPr>
        <p:spPr>
          <a:xfrm>
            <a:off x="5214942" y="1857364"/>
            <a:ext cx="2571768" cy="707886"/>
          </a:xfrm>
          <a:prstGeom prst="rect">
            <a:avLst/>
          </a:prstGeom>
          <a:noFill/>
        </p:spPr>
        <p:txBody>
          <a:bodyPr wrap="square" rtlCol="0">
            <a:spAutoFit/>
          </a:bodyPr>
          <a:lstStyle/>
          <a:p>
            <a:r>
              <a:rPr lang="nb-NO" sz="4000" dirty="0" smtClean="0"/>
              <a:t>Guds Ord</a:t>
            </a:r>
            <a:endParaRPr lang="nb-NO" sz="2400" dirty="0"/>
          </a:p>
        </p:txBody>
      </p:sp>
      <p:sp>
        <p:nvSpPr>
          <p:cNvPr id="8" name="TekstSylinder 7"/>
          <p:cNvSpPr txBox="1"/>
          <p:nvPr/>
        </p:nvSpPr>
        <p:spPr>
          <a:xfrm>
            <a:off x="5214942" y="2928934"/>
            <a:ext cx="2237378" cy="584775"/>
          </a:xfrm>
          <a:prstGeom prst="rect">
            <a:avLst/>
          </a:prstGeom>
          <a:noFill/>
        </p:spPr>
        <p:txBody>
          <a:bodyPr wrap="square" rtlCol="0">
            <a:spAutoFit/>
          </a:bodyPr>
          <a:lstStyle/>
          <a:p>
            <a:r>
              <a:rPr lang="nb-NO" sz="3200" dirty="0" smtClean="0"/>
              <a:t>Teologien</a:t>
            </a:r>
            <a:endParaRPr lang="nb-NO" sz="3200" dirty="0"/>
          </a:p>
        </p:txBody>
      </p:sp>
      <p:sp>
        <p:nvSpPr>
          <p:cNvPr id="9" name="Rektangel 8"/>
          <p:cNvSpPr/>
          <p:nvPr/>
        </p:nvSpPr>
        <p:spPr>
          <a:xfrm rot="19757266">
            <a:off x="641867" y="1892464"/>
            <a:ext cx="1573851" cy="707886"/>
          </a:xfrm>
          <a:prstGeom prst="rect">
            <a:avLst/>
          </a:prstGeom>
          <a:noFill/>
        </p:spPr>
        <p:txBody>
          <a:bodyPr wrap="square" lIns="91440" tIns="45720" rIns="91440" bIns="45720">
            <a:spAutoFit/>
          </a:bodyPr>
          <a:lstStyle/>
          <a:p>
            <a:pPr algn="ctr"/>
            <a:r>
              <a:rPr lang="nb-NO" sz="4000" b="0" cap="none" spc="0" dirty="0" smtClean="0">
                <a:ln w="18415" cmpd="sng">
                  <a:solidFill>
                    <a:srgbClr val="92D050"/>
                  </a:solidFill>
                  <a:prstDash val="solid"/>
                </a:ln>
                <a:solidFill>
                  <a:srgbClr val="FFFFFF"/>
                </a:solidFill>
                <a:effectLst>
                  <a:outerShdw blurRad="63500" dir="3600000" algn="tl" rotWithShape="0">
                    <a:srgbClr val="000000">
                      <a:alpha val="70000"/>
                    </a:srgbClr>
                  </a:outerShdw>
                </a:effectLst>
              </a:rPr>
              <a:t>Sann</a:t>
            </a:r>
            <a:endParaRPr lang="nb-NO" sz="4000" b="0" cap="none" spc="0" dirty="0">
              <a:ln w="18415" cmpd="sng">
                <a:solidFill>
                  <a:srgbClr val="92D050"/>
                </a:solidFill>
                <a:prstDash val="solid"/>
              </a:ln>
              <a:solidFill>
                <a:srgbClr val="FFFFFF"/>
              </a:solidFill>
              <a:effectLst>
                <a:outerShdw blurRad="63500" dir="3600000" algn="tl" rotWithShape="0">
                  <a:srgbClr val="000000">
                    <a:alpha val="70000"/>
                  </a:srgbClr>
                </a:outerShdw>
              </a:effectLst>
            </a:endParaRPr>
          </a:p>
        </p:txBody>
      </p:sp>
      <p:sp>
        <p:nvSpPr>
          <p:cNvPr id="10" name="Rektangel 9"/>
          <p:cNvSpPr/>
          <p:nvPr/>
        </p:nvSpPr>
        <p:spPr>
          <a:xfrm rot="19757266">
            <a:off x="5505160" y="1832379"/>
            <a:ext cx="1495314" cy="707886"/>
          </a:xfrm>
          <a:prstGeom prst="rect">
            <a:avLst/>
          </a:prstGeom>
          <a:noFill/>
        </p:spPr>
        <p:txBody>
          <a:bodyPr wrap="square" lIns="91440" tIns="45720" rIns="91440" bIns="45720">
            <a:spAutoFit/>
          </a:bodyPr>
          <a:lstStyle/>
          <a:p>
            <a:pPr algn="ctr"/>
            <a:r>
              <a:rPr lang="nb-NO" sz="4000" b="0" cap="none" spc="0" dirty="0" smtClean="0">
                <a:ln w="18415" cmpd="sng">
                  <a:solidFill>
                    <a:srgbClr val="92D050"/>
                  </a:solidFill>
                  <a:prstDash val="solid"/>
                </a:ln>
                <a:solidFill>
                  <a:srgbClr val="FFFFFF"/>
                </a:solidFill>
                <a:effectLst>
                  <a:outerShdw blurRad="63500" dir="3600000" algn="tl" rotWithShape="0">
                    <a:srgbClr val="000000">
                      <a:alpha val="70000"/>
                    </a:srgbClr>
                  </a:outerShdw>
                </a:effectLst>
              </a:rPr>
              <a:t>Sant</a:t>
            </a:r>
            <a:endParaRPr lang="nb-NO" sz="4000" b="0" cap="none" spc="0" dirty="0">
              <a:ln w="18415" cmpd="sng">
                <a:solidFill>
                  <a:srgbClr val="92D050"/>
                </a:solidFill>
                <a:prstDash val="solid"/>
              </a:ln>
              <a:solidFill>
                <a:srgbClr val="FFFFFF"/>
              </a:solidFill>
              <a:effectLst>
                <a:outerShdw blurRad="63500" dir="3600000" algn="tl" rotWithShape="0">
                  <a:srgbClr val="000000">
                    <a:alpha val="70000"/>
                  </a:srgbClr>
                </a:outerShdw>
              </a:effectLst>
            </a:endParaRPr>
          </a:p>
        </p:txBody>
      </p:sp>
      <p:sp>
        <p:nvSpPr>
          <p:cNvPr id="11" name="Rektangel 10"/>
          <p:cNvSpPr/>
          <p:nvPr/>
        </p:nvSpPr>
        <p:spPr>
          <a:xfrm rot="19757266">
            <a:off x="794559" y="2816828"/>
            <a:ext cx="1433896" cy="707886"/>
          </a:xfrm>
          <a:prstGeom prst="rect">
            <a:avLst/>
          </a:prstGeom>
          <a:noFill/>
        </p:spPr>
        <p:txBody>
          <a:bodyPr wrap="square" lIns="91440" tIns="45720" rIns="91440" bIns="45720">
            <a:spAutoFit/>
          </a:bodyPr>
          <a:lstStyle/>
          <a:p>
            <a:pPr algn="ctr"/>
            <a:r>
              <a:rPr lang="nb-NO" sz="4000" b="0" cap="none" spc="0" dirty="0" smtClean="0">
                <a:ln w="18415" cmpd="sng">
                  <a:solidFill>
                    <a:srgbClr val="92D050"/>
                  </a:solidFill>
                  <a:prstDash val="solid"/>
                </a:ln>
                <a:solidFill>
                  <a:srgbClr val="FF0000"/>
                </a:solidFill>
                <a:effectLst>
                  <a:outerShdw blurRad="63500" dir="3600000" algn="tl" rotWithShape="0">
                    <a:srgbClr val="000000">
                      <a:alpha val="70000"/>
                    </a:srgbClr>
                  </a:outerShdw>
                </a:effectLst>
              </a:rPr>
              <a:t>Teori</a:t>
            </a:r>
            <a:endParaRPr lang="nb-NO" sz="4000" b="0" cap="none" spc="0" dirty="0">
              <a:ln w="18415" cmpd="sng">
                <a:solidFill>
                  <a:srgbClr val="92D050"/>
                </a:solidFill>
                <a:prstDash val="solid"/>
              </a:ln>
              <a:solidFill>
                <a:srgbClr val="FF0000"/>
              </a:solidFill>
              <a:effectLst>
                <a:outerShdw blurRad="63500" dir="3600000" algn="tl" rotWithShape="0">
                  <a:srgbClr val="000000">
                    <a:alpha val="70000"/>
                  </a:srgbClr>
                </a:outerShdw>
              </a:effectLst>
            </a:endParaRPr>
          </a:p>
        </p:txBody>
      </p:sp>
      <p:sp>
        <p:nvSpPr>
          <p:cNvPr id="12" name="Rektangel 11"/>
          <p:cNvSpPr/>
          <p:nvPr/>
        </p:nvSpPr>
        <p:spPr>
          <a:xfrm rot="19757266">
            <a:off x="5290847" y="2761073"/>
            <a:ext cx="1495316" cy="707886"/>
          </a:xfrm>
          <a:prstGeom prst="rect">
            <a:avLst/>
          </a:prstGeom>
          <a:noFill/>
        </p:spPr>
        <p:txBody>
          <a:bodyPr wrap="square" lIns="91440" tIns="45720" rIns="91440" bIns="45720">
            <a:spAutoFit/>
          </a:bodyPr>
          <a:lstStyle/>
          <a:p>
            <a:pPr algn="ctr"/>
            <a:r>
              <a:rPr lang="nb-NO" sz="4000" b="0" cap="none" spc="0" dirty="0" smtClean="0">
                <a:ln w="18415" cmpd="sng">
                  <a:solidFill>
                    <a:srgbClr val="92D050"/>
                  </a:solidFill>
                  <a:prstDash val="solid"/>
                </a:ln>
                <a:solidFill>
                  <a:srgbClr val="FF0000"/>
                </a:solidFill>
                <a:effectLst>
                  <a:outerShdw blurRad="63500" dir="3600000" algn="tl" rotWithShape="0">
                    <a:srgbClr val="000000">
                      <a:alpha val="70000"/>
                    </a:srgbClr>
                  </a:outerShdw>
                </a:effectLst>
              </a:rPr>
              <a:t>Teori</a:t>
            </a:r>
            <a:endParaRPr lang="nb-NO" sz="4000" b="0" cap="none" spc="0" dirty="0">
              <a:ln w="18415" cmpd="sng">
                <a:solidFill>
                  <a:srgbClr val="92D050"/>
                </a:solidFill>
                <a:prstDash val="solid"/>
              </a:ln>
              <a:solidFill>
                <a:srgbClr val="FF0000"/>
              </a:solidFill>
              <a:effectLst>
                <a:outerShdw blurRad="63500" dir="3600000" algn="tl" rotWithShape="0">
                  <a:srgbClr val="000000">
                    <a:alpha val="70000"/>
                  </a:srgbClr>
                </a:outerShdw>
              </a:effectLst>
            </a:endParaRPr>
          </a:p>
        </p:txBody>
      </p:sp>
      <p:sp>
        <p:nvSpPr>
          <p:cNvPr id="13" name="TekstSylinder 12"/>
          <p:cNvSpPr txBox="1"/>
          <p:nvPr/>
        </p:nvSpPr>
        <p:spPr>
          <a:xfrm>
            <a:off x="571471" y="3786190"/>
            <a:ext cx="8393017" cy="2862322"/>
          </a:xfrm>
          <a:prstGeom prst="rect">
            <a:avLst/>
          </a:prstGeom>
          <a:noFill/>
        </p:spPr>
        <p:txBody>
          <a:bodyPr wrap="square" rtlCol="0">
            <a:spAutoFit/>
          </a:bodyPr>
          <a:lstStyle/>
          <a:p>
            <a:pPr>
              <a:buFont typeface="Arial" pitchFamily="34" charset="0"/>
              <a:buChar char="•"/>
            </a:pPr>
            <a:r>
              <a:rPr lang="nb-NO" dirty="0" smtClean="0"/>
              <a:t> Den </a:t>
            </a:r>
            <a:r>
              <a:rPr lang="nb-NO" dirty="0" smtClean="0"/>
              <a:t>fysiske virkelighet er alltid sann.</a:t>
            </a:r>
          </a:p>
          <a:p>
            <a:pPr>
              <a:buFont typeface="Arial" pitchFamily="34" charset="0"/>
              <a:buChar char="•"/>
            </a:pPr>
            <a:r>
              <a:rPr lang="nb-NO" dirty="0" smtClean="0"/>
              <a:t> Guds </a:t>
            </a:r>
            <a:r>
              <a:rPr lang="nb-NO" dirty="0"/>
              <a:t>Ord er alltid sant</a:t>
            </a:r>
            <a:r>
              <a:rPr lang="nb-NO" dirty="0" smtClean="0"/>
              <a:t>.</a:t>
            </a:r>
          </a:p>
          <a:p>
            <a:pPr>
              <a:buFont typeface="Arial" pitchFamily="34" charset="0"/>
              <a:buChar char="•"/>
            </a:pPr>
            <a:r>
              <a:rPr lang="nb-NO" dirty="0" smtClean="0"/>
              <a:t> Tolkningen av det vi ser i den fysiske virkelighet kaller vi naturvitenskap.</a:t>
            </a:r>
          </a:p>
          <a:p>
            <a:pPr>
              <a:buFont typeface="Arial" pitchFamily="34" charset="0"/>
              <a:buChar char="•"/>
            </a:pPr>
            <a:r>
              <a:rPr lang="nb-NO" dirty="0" smtClean="0"/>
              <a:t> Tolkningen av det vi leser i Guds Ord kaller vi teologi.</a:t>
            </a:r>
          </a:p>
          <a:p>
            <a:pPr>
              <a:buFont typeface="Arial" pitchFamily="34" charset="0"/>
              <a:buChar char="•"/>
            </a:pPr>
            <a:r>
              <a:rPr lang="nb-NO" dirty="0" smtClean="0"/>
              <a:t> Det vil aldri være noen motsetning mellom den fysiske virkelighet og </a:t>
            </a:r>
            <a:r>
              <a:rPr lang="nb-NO" dirty="0" smtClean="0"/>
              <a:t> Guds </a:t>
            </a:r>
            <a:r>
              <a:rPr lang="nb-NO" dirty="0" smtClean="0"/>
              <a:t>Ord.</a:t>
            </a:r>
          </a:p>
          <a:p>
            <a:pPr>
              <a:buFont typeface="Arial" pitchFamily="34" charset="0"/>
              <a:buChar char="•"/>
            </a:pPr>
            <a:r>
              <a:rPr lang="nb-NO" dirty="0" smtClean="0"/>
              <a:t> Men det kan mange ganger være en motsetning mellom naturvitenskap og teologi. </a:t>
            </a:r>
          </a:p>
          <a:p>
            <a:pPr>
              <a:buFont typeface="Arial" pitchFamily="34" charset="0"/>
              <a:buChar char="•"/>
            </a:pPr>
            <a:r>
              <a:rPr lang="nb-NO" dirty="0" smtClean="0"/>
              <a:t> Når det oppstår en motsetning, er det enten en feil i naturvitenskapen, en feil ved teologien eller feil i begge. </a:t>
            </a:r>
            <a:endParaRPr lang="nb-NO" dirty="0"/>
          </a:p>
        </p:txBody>
      </p:sp>
      <p:sp>
        <p:nvSpPr>
          <p:cNvPr id="14" name="Pil ned 13"/>
          <p:cNvSpPr/>
          <p:nvPr/>
        </p:nvSpPr>
        <p:spPr>
          <a:xfrm>
            <a:off x="1214414" y="2643182"/>
            <a:ext cx="35719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Pil ned 14"/>
          <p:cNvSpPr/>
          <p:nvPr/>
        </p:nvSpPr>
        <p:spPr>
          <a:xfrm>
            <a:off x="5929322" y="2643182"/>
            <a:ext cx="35719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Pil mot venstre og høyre 16"/>
          <p:cNvSpPr/>
          <p:nvPr/>
        </p:nvSpPr>
        <p:spPr>
          <a:xfrm>
            <a:off x="2928926" y="2143116"/>
            <a:ext cx="1928826" cy="500066"/>
          </a:xfrm>
          <a:prstGeom prst="lef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solidFill>
                <a:srgbClr val="00B050"/>
              </a:solidFill>
            </a:endParaRPr>
          </a:p>
        </p:txBody>
      </p:sp>
      <p:sp>
        <p:nvSpPr>
          <p:cNvPr id="18" name="Pil mot venstre og høyre 17"/>
          <p:cNvSpPr/>
          <p:nvPr/>
        </p:nvSpPr>
        <p:spPr>
          <a:xfrm>
            <a:off x="3714744" y="3000372"/>
            <a:ext cx="1428760" cy="500066"/>
          </a:xfrm>
          <a:prstGeom prst="leftRightArrow">
            <a:avLst/>
          </a:prstGeom>
          <a:gradFill flip="none" rotWithShape="1">
            <a:gsLst>
              <a:gs pos="0">
                <a:srgbClr val="00B050"/>
              </a:gs>
              <a:gs pos="0">
                <a:srgbClr val="FF0000"/>
              </a:gs>
              <a:gs pos="50000">
                <a:schemeClr val="accent1">
                  <a:tint val="44500"/>
                  <a:satMod val="160000"/>
                </a:schemeClr>
              </a:gs>
              <a:gs pos="100000">
                <a:schemeClr val="accent1">
                  <a:tint val="23500"/>
                  <a:satMod val="16000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solidFill>
                <a:srgbClr val="00B050"/>
              </a:solidFill>
            </a:endParaRPr>
          </a:p>
        </p:txBody>
      </p:sp>
    </p:spTree>
    <p:extLst>
      <p:ext uri="{BB962C8B-B14F-4D97-AF65-F5344CB8AC3E}">
        <p14:creationId xmlns:p14="http://schemas.microsoft.com/office/powerpoint/2010/main" val="181764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Effect transition="in" filter="box(in)">
                                      <p:cBhvr>
                                        <p:cTn id="10" dur="500"/>
                                        <p:tgtEl>
                                          <p:spTgt spid="1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ox(i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13">
                                            <p:txEl>
                                              <p:pRg st="1" end="1"/>
                                            </p:txEl>
                                          </p:spTgt>
                                        </p:tgtEl>
                                        <p:attrNameLst>
                                          <p:attrName>style.visibility</p:attrName>
                                        </p:attrNameLst>
                                      </p:cBhvr>
                                      <p:to>
                                        <p:strVal val="visible"/>
                                      </p:to>
                                    </p:set>
                                    <p:animEffect transition="in" filter="box(in)">
                                      <p:cBhvr>
                                        <p:cTn id="20" dur="500"/>
                                        <p:tgtEl>
                                          <p:spTgt spid="13">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box(in)">
                                      <p:cBhvr>
                                        <p:cTn id="23" dur="5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ox(in)">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ox(in)">
                                      <p:cBhvr>
                                        <p:cTn id="33" dur="500"/>
                                        <p:tgtEl>
                                          <p:spTgt spid="14"/>
                                        </p:tgtEl>
                                      </p:cBhvr>
                                    </p:animEffect>
                                  </p:childTnLst>
                                </p:cTn>
                              </p:par>
                            </p:childTnLst>
                          </p:cTn>
                        </p:par>
                        <p:par>
                          <p:cTn id="34" fill="hold">
                            <p:stCondLst>
                              <p:cond delay="500"/>
                            </p:stCondLst>
                            <p:childTnLst>
                              <p:par>
                                <p:cTn id="35" presetID="4" presetClass="entr" presetSubtype="16" fill="hold" nodeType="after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box(in)">
                                      <p:cBhvr>
                                        <p:cTn id="37" dur="500"/>
                                        <p:tgtEl>
                                          <p:spTgt spid="5">
                                            <p:txEl>
                                              <p:pRg st="0" end="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13">
                                            <p:txEl>
                                              <p:pRg st="2" end="2"/>
                                            </p:txEl>
                                          </p:spTgt>
                                        </p:tgtEl>
                                        <p:attrNameLst>
                                          <p:attrName>style.visibility</p:attrName>
                                        </p:attrNameLst>
                                      </p:cBhvr>
                                      <p:to>
                                        <p:strVal val="visible"/>
                                      </p:to>
                                    </p:set>
                                    <p:animEffect transition="in" filter="box(in)">
                                      <p:cBhvr>
                                        <p:cTn id="40" dur="500"/>
                                        <p:tgtEl>
                                          <p:spTgt spid="13">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box(in)">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box(in)">
                                      <p:cBhvr>
                                        <p:cTn id="50" dur="500"/>
                                        <p:tgtEl>
                                          <p:spTgt spid="15"/>
                                        </p:tgtEl>
                                      </p:cBhvr>
                                    </p:animEffect>
                                  </p:childTnLst>
                                </p:cTn>
                              </p:par>
                            </p:childTnLst>
                          </p:cTn>
                        </p:par>
                        <p:par>
                          <p:cTn id="51" fill="hold">
                            <p:stCondLst>
                              <p:cond delay="500"/>
                            </p:stCondLst>
                            <p:childTnLst>
                              <p:par>
                                <p:cTn id="52" presetID="4" presetClass="entr" presetSubtype="16" fill="hold" grpId="0" nodeType="after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box(in)">
                                      <p:cBhvr>
                                        <p:cTn id="54" dur="500"/>
                                        <p:tgtEl>
                                          <p:spTgt spid="8"/>
                                        </p:tgtEl>
                                      </p:cBhvr>
                                    </p:animEffect>
                                  </p:childTnLst>
                                </p:cTn>
                              </p:par>
                              <p:par>
                                <p:cTn id="55" presetID="4" presetClass="entr" presetSubtype="16" fill="hold" nodeType="withEffect">
                                  <p:stCondLst>
                                    <p:cond delay="0"/>
                                  </p:stCondLst>
                                  <p:childTnLst>
                                    <p:set>
                                      <p:cBhvr>
                                        <p:cTn id="56" dur="1" fill="hold">
                                          <p:stCondLst>
                                            <p:cond delay="0"/>
                                          </p:stCondLst>
                                        </p:cTn>
                                        <p:tgtEl>
                                          <p:spTgt spid="13">
                                            <p:txEl>
                                              <p:pRg st="3" end="3"/>
                                            </p:txEl>
                                          </p:spTgt>
                                        </p:tgtEl>
                                        <p:attrNameLst>
                                          <p:attrName>style.visibility</p:attrName>
                                        </p:attrNameLst>
                                      </p:cBhvr>
                                      <p:to>
                                        <p:strVal val="visible"/>
                                      </p:to>
                                    </p:set>
                                    <p:animEffect transition="in" filter="box(in)">
                                      <p:cBhvr>
                                        <p:cTn id="57" dur="500"/>
                                        <p:tgtEl>
                                          <p:spTgt spid="13">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box(in)">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13">
                                            <p:txEl>
                                              <p:pRg st="4" end="4"/>
                                            </p:txEl>
                                          </p:spTgt>
                                        </p:tgtEl>
                                        <p:attrNameLst>
                                          <p:attrName>style.visibility</p:attrName>
                                        </p:attrNameLst>
                                      </p:cBhvr>
                                      <p:to>
                                        <p:strVal val="visible"/>
                                      </p:to>
                                    </p:set>
                                    <p:animEffect transition="in" filter="box(in)">
                                      <p:cBhvr>
                                        <p:cTn id="67" dur="500"/>
                                        <p:tgtEl>
                                          <p:spTgt spid="13">
                                            <p:txEl>
                                              <p:pRg st="4" end="4"/>
                                            </p:txEl>
                                          </p:spTgt>
                                        </p:tgtEl>
                                      </p:cBhvr>
                                    </p:animEffect>
                                  </p:childTnLst>
                                </p:cTn>
                              </p:par>
                              <p:par>
                                <p:cTn id="68" presetID="4" presetClass="entr" presetSubtype="16"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box(in)">
                                      <p:cBhvr>
                                        <p:cTn id="70" dur="500"/>
                                        <p:tgtEl>
                                          <p:spTgt spid="17"/>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nodeType="clickEffect">
                                  <p:stCondLst>
                                    <p:cond delay="0"/>
                                  </p:stCondLst>
                                  <p:childTnLst>
                                    <p:set>
                                      <p:cBhvr>
                                        <p:cTn id="74" dur="1" fill="hold">
                                          <p:stCondLst>
                                            <p:cond delay="0"/>
                                          </p:stCondLst>
                                        </p:cTn>
                                        <p:tgtEl>
                                          <p:spTgt spid="13">
                                            <p:txEl>
                                              <p:pRg st="5" end="5"/>
                                            </p:txEl>
                                          </p:spTgt>
                                        </p:tgtEl>
                                        <p:attrNameLst>
                                          <p:attrName>style.visibility</p:attrName>
                                        </p:attrNameLst>
                                      </p:cBhvr>
                                      <p:to>
                                        <p:strVal val="visible"/>
                                      </p:to>
                                    </p:set>
                                    <p:animEffect transition="in" filter="box(in)">
                                      <p:cBhvr>
                                        <p:cTn id="75" dur="500"/>
                                        <p:tgtEl>
                                          <p:spTgt spid="13">
                                            <p:txEl>
                                              <p:pRg st="5" end="5"/>
                                            </p:txEl>
                                          </p:spTgt>
                                        </p:tgtEl>
                                      </p:cBhvr>
                                    </p:animEffect>
                                  </p:childTnLst>
                                </p:cTn>
                              </p:par>
                              <p:par>
                                <p:cTn id="76" presetID="4" presetClass="entr" presetSubtype="16" fill="hold" grpId="0" nodeType="withEffect">
                                  <p:stCondLst>
                                    <p:cond delay="0"/>
                                  </p:stCondLst>
                                  <p:childTnLst>
                                    <p:set>
                                      <p:cBhvr>
                                        <p:cTn id="77" dur="1" fill="hold">
                                          <p:stCondLst>
                                            <p:cond delay="0"/>
                                          </p:stCondLst>
                                        </p:cTn>
                                        <p:tgtEl>
                                          <p:spTgt spid="18"/>
                                        </p:tgtEl>
                                        <p:attrNameLst>
                                          <p:attrName>style.visibility</p:attrName>
                                        </p:attrNameLst>
                                      </p:cBhvr>
                                      <p:to>
                                        <p:strVal val="visible"/>
                                      </p:to>
                                    </p:set>
                                    <p:animEffect transition="in" filter="box(in)">
                                      <p:cBhvr>
                                        <p:cTn id="78" dur="500"/>
                                        <p:tgtEl>
                                          <p:spTgt spid="18"/>
                                        </p:tgtEl>
                                      </p:cBhvr>
                                    </p:animEffect>
                                  </p:childTnLst>
                                </p:cTn>
                              </p:par>
                            </p:childTnLst>
                          </p:cTn>
                        </p:par>
                      </p:childTnLst>
                    </p:cTn>
                  </p:par>
                  <p:par>
                    <p:cTn id="79" fill="hold">
                      <p:stCondLst>
                        <p:cond delay="indefinite"/>
                      </p:stCondLst>
                      <p:childTnLst>
                        <p:par>
                          <p:cTn id="80" fill="hold">
                            <p:stCondLst>
                              <p:cond delay="0"/>
                            </p:stCondLst>
                            <p:childTnLst>
                              <p:par>
                                <p:cTn id="81" presetID="4" presetClass="entr" presetSubtype="16" fill="hold" nodeType="clickEffect">
                                  <p:stCondLst>
                                    <p:cond delay="0"/>
                                  </p:stCondLst>
                                  <p:childTnLst>
                                    <p:set>
                                      <p:cBhvr>
                                        <p:cTn id="82" dur="1" fill="hold">
                                          <p:stCondLst>
                                            <p:cond delay="0"/>
                                          </p:stCondLst>
                                        </p:cTn>
                                        <p:tgtEl>
                                          <p:spTgt spid="13">
                                            <p:txEl>
                                              <p:pRg st="6" end="6"/>
                                            </p:txEl>
                                          </p:spTgt>
                                        </p:tgtEl>
                                        <p:attrNameLst>
                                          <p:attrName>style.visibility</p:attrName>
                                        </p:attrNameLst>
                                      </p:cBhvr>
                                      <p:to>
                                        <p:strVal val="visible"/>
                                      </p:to>
                                    </p:set>
                                    <p:animEffect transition="in" filter="box(in)">
                                      <p:cBhvr>
                                        <p:cTn id="83" dur="5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P spid="11" grpId="0"/>
      <p:bldP spid="12" grpId="0"/>
      <p:bldP spid="14" grpId="0" animBg="1"/>
      <p:bldP spid="15"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Hvorfor koker </a:t>
            </a:r>
            <a:r>
              <a:rPr lang="nb-NO" dirty="0" smtClean="0"/>
              <a:t/>
            </a:r>
            <a:br>
              <a:rPr lang="nb-NO" dirty="0" smtClean="0"/>
            </a:br>
            <a:r>
              <a:rPr lang="nb-NO" dirty="0" smtClean="0"/>
              <a:t>Tante </a:t>
            </a:r>
            <a:r>
              <a:rPr lang="nb-NO" dirty="0" smtClean="0"/>
              <a:t>Annas kaffe?</a:t>
            </a:r>
            <a:endParaRPr lang="nb-NO" dirty="0"/>
          </a:p>
        </p:txBody>
      </p:sp>
      <p:sp>
        <p:nvSpPr>
          <p:cNvPr id="3" name="Plassholder for innhold 2"/>
          <p:cNvSpPr>
            <a:spLocks noGrp="1"/>
          </p:cNvSpPr>
          <p:nvPr>
            <p:ph idx="1"/>
          </p:nvPr>
        </p:nvSpPr>
        <p:spPr>
          <a:xfrm>
            <a:off x="457200" y="1600200"/>
            <a:ext cx="8229600" cy="4997152"/>
          </a:xfrm>
        </p:spPr>
        <p:txBody>
          <a:bodyPr>
            <a:normAutofit fontScale="92500"/>
          </a:bodyPr>
          <a:lstStyle/>
          <a:p>
            <a:pPr marL="0" indent="0">
              <a:buNone/>
            </a:pPr>
            <a:r>
              <a:rPr lang="nb-NO" dirty="0" smtClean="0"/>
              <a:t>Forklaringer/beskrivelser </a:t>
            </a:r>
            <a:r>
              <a:rPr lang="nb-NO" dirty="0"/>
              <a:t>vi bruker i naturvitenskap og </a:t>
            </a:r>
            <a:r>
              <a:rPr lang="nb-NO" dirty="0" smtClean="0"/>
              <a:t>teologi er forskjellige</a:t>
            </a:r>
            <a:r>
              <a:rPr lang="nb-NO" dirty="0"/>
              <a:t>:</a:t>
            </a:r>
          </a:p>
          <a:p>
            <a:endParaRPr lang="nb-NO" dirty="0"/>
          </a:p>
          <a:p>
            <a:pPr marL="0" indent="0">
              <a:buNone/>
            </a:pPr>
            <a:r>
              <a:rPr lang="nb-NO" dirty="0"/>
              <a:t>Hvorfor koker kaffen?</a:t>
            </a:r>
          </a:p>
          <a:p>
            <a:endParaRPr lang="nb-NO" dirty="0"/>
          </a:p>
          <a:p>
            <a:pPr lvl="1"/>
            <a:r>
              <a:rPr lang="nb-NO" dirty="0" smtClean="0"/>
              <a:t>Naturvitenskapen svarer elektrisk </a:t>
            </a:r>
            <a:r>
              <a:rPr lang="nb-NO" dirty="0"/>
              <a:t>strøm, bevege </a:t>
            </a:r>
            <a:r>
              <a:rPr lang="nb-NO" dirty="0" smtClean="0"/>
              <a:t>molekyler</a:t>
            </a:r>
            <a:r>
              <a:rPr lang="nb-NO" dirty="0"/>
              <a:t> </a:t>
            </a:r>
            <a:r>
              <a:rPr lang="nb-NO" dirty="0" smtClean="0"/>
              <a:t>osv.</a:t>
            </a:r>
          </a:p>
          <a:p>
            <a:pPr lvl="1"/>
            <a:r>
              <a:rPr lang="nb-NO" dirty="0" smtClean="0"/>
              <a:t>Dette er årsaksforklaringer</a:t>
            </a:r>
            <a:r>
              <a:rPr lang="nb-NO" dirty="0"/>
              <a:t>, </a:t>
            </a:r>
            <a:r>
              <a:rPr lang="nb-NO" dirty="0" smtClean="0"/>
              <a:t>mekanismer, hvordan.</a:t>
            </a:r>
          </a:p>
          <a:p>
            <a:pPr marL="457200" lvl="1" indent="0">
              <a:buNone/>
            </a:pPr>
            <a:endParaRPr lang="nb-NO" dirty="0"/>
          </a:p>
          <a:p>
            <a:pPr lvl="1"/>
            <a:r>
              <a:rPr lang="nb-NO" dirty="0" smtClean="0"/>
              <a:t>Teologien svarer: </a:t>
            </a:r>
            <a:r>
              <a:rPr lang="nb-NO" dirty="0"/>
              <a:t>F</a:t>
            </a:r>
            <a:r>
              <a:rPr lang="nb-NO" dirty="0" smtClean="0"/>
              <a:t>ordi </a:t>
            </a:r>
            <a:r>
              <a:rPr lang="nb-NO" dirty="0"/>
              <a:t>tante Anna ville servere </a:t>
            </a:r>
            <a:r>
              <a:rPr lang="nb-NO" dirty="0" smtClean="0"/>
              <a:t>kaffe.</a:t>
            </a:r>
          </a:p>
          <a:p>
            <a:pPr lvl="1"/>
            <a:r>
              <a:rPr lang="nb-NO" dirty="0" smtClean="0"/>
              <a:t>Dette er meningsforklaring</a:t>
            </a:r>
            <a:r>
              <a:rPr lang="nb-NO" dirty="0"/>
              <a:t>: </a:t>
            </a:r>
            <a:r>
              <a:rPr lang="nb-NO" dirty="0" smtClean="0"/>
              <a:t>Forklarer </a:t>
            </a:r>
            <a:r>
              <a:rPr lang="nb-NO" dirty="0"/>
              <a:t>hensikter, </a:t>
            </a:r>
            <a:r>
              <a:rPr lang="nb-NO" dirty="0" smtClean="0"/>
              <a:t>mål, hvorfor.</a:t>
            </a:r>
          </a:p>
          <a:p>
            <a:pPr marL="0" indent="0">
              <a:buNone/>
            </a:pPr>
            <a:endParaRPr lang="nb-NO" dirty="0"/>
          </a:p>
          <a:p>
            <a:pPr marL="0" indent="0">
              <a:buNone/>
            </a:pPr>
            <a:r>
              <a:rPr lang="nb-NO" dirty="0"/>
              <a:t>Begge forklaringene er riktige, men de svarer på ulike spørsmål</a:t>
            </a:r>
            <a:r>
              <a:rPr lang="nb-NO" dirty="0" smtClean="0"/>
              <a:t>. </a:t>
            </a:r>
            <a:endParaRPr lang="nb-NO" dirty="0"/>
          </a:p>
        </p:txBody>
      </p:sp>
      <p:pic>
        <p:nvPicPr>
          <p:cNvPr id="4" name="Bil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984" y="2132856"/>
            <a:ext cx="2821186" cy="1265579"/>
          </a:xfrm>
          <a:prstGeom prst="rect">
            <a:avLst/>
          </a:prstGeom>
          <a:ln>
            <a:noFill/>
          </a:ln>
          <a:effectLst>
            <a:softEdge rad="112500"/>
          </a:effectLst>
        </p:spPr>
      </p:pic>
    </p:spTree>
    <p:extLst>
      <p:ext uri="{BB962C8B-B14F-4D97-AF65-F5344CB8AC3E}">
        <p14:creationId xmlns:p14="http://schemas.microsoft.com/office/powerpoint/2010/main" val="45266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04664"/>
            <a:ext cx="1944215" cy="1053808"/>
          </a:xfrm>
          <a:prstGeom prst="rect">
            <a:avLst/>
          </a:prstGeom>
        </p:spPr>
      </p:pic>
      <p:sp>
        <p:nvSpPr>
          <p:cNvPr id="2" name="Tittel 1"/>
          <p:cNvSpPr>
            <a:spLocks noGrp="1"/>
          </p:cNvSpPr>
          <p:nvPr>
            <p:ph type="title"/>
          </p:nvPr>
        </p:nvSpPr>
        <p:spPr/>
        <p:txBody>
          <a:bodyPr>
            <a:normAutofit fontScale="90000"/>
          </a:bodyPr>
          <a:lstStyle/>
          <a:p>
            <a:r>
              <a:rPr lang="nb-NO" dirty="0" smtClean="0"/>
              <a:t>                 Hvilke </a:t>
            </a:r>
            <a:r>
              <a:rPr lang="nb-NO" dirty="0" smtClean="0"/>
              <a:t>briller har du på?</a:t>
            </a:r>
            <a:endParaRPr lang="nb-NO" dirty="0"/>
          </a:p>
        </p:txBody>
      </p:sp>
      <p:sp>
        <p:nvSpPr>
          <p:cNvPr id="3" name="Plassholder for innhold 2"/>
          <p:cNvSpPr>
            <a:spLocks noGrp="1"/>
          </p:cNvSpPr>
          <p:nvPr>
            <p:ph idx="1"/>
          </p:nvPr>
        </p:nvSpPr>
        <p:spPr/>
        <p:txBody>
          <a:bodyPr>
            <a:normAutofit lnSpcReduction="10000"/>
          </a:bodyPr>
          <a:lstStyle/>
          <a:p>
            <a:pPr marL="0" indent="0">
              <a:buNone/>
            </a:pPr>
            <a:r>
              <a:rPr lang="nb-NO" dirty="0" smtClean="0"/>
              <a:t>Vi feilleser </a:t>
            </a:r>
            <a:r>
              <a:rPr lang="nb-NO" dirty="0"/>
              <a:t>ofte </a:t>
            </a:r>
            <a:r>
              <a:rPr lang="nb-NO" dirty="0" smtClean="0"/>
              <a:t>1. Mos </a:t>
            </a:r>
            <a:r>
              <a:rPr lang="nb-NO" dirty="0"/>
              <a:t>1 og tror dette er ment som naturvitenskapelig beskrivelse.</a:t>
            </a:r>
          </a:p>
          <a:p>
            <a:pPr marL="0" indent="0">
              <a:buNone/>
            </a:pPr>
            <a:r>
              <a:rPr lang="nb-NO" dirty="0"/>
              <a:t>Dette blir klart når vi leser </a:t>
            </a:r>
            <a:r>
              <a:rPr lang="nb-NO" dirty="0" smtClean="0"/>
              <a:t>1. </a:t>
            </a:r>
            <a:r>
              <a:rPr lang="nb-NO" dirty="0"/>
              <a:t>Mos 1 sammen med </a:t>
            </a:r>
            <a:r>
              <a:rPr lang="nb-NO" dirty="0" smtClean="0"/>
              <a:t>kapittel 2: </a:t>
            </a:r>
          </a:p>
          <a:p>
            <a:pPr lvl="1"/>
            <a:r>
              <a:rPr lang="nb-NO" dirty="0"/>
              <a:t>S</a:t>
            </a:r>
            <a:r>
              <a:rPr lang="nb-NO" dirty="0" smtClean="0"/>
              <a:t>kapelsen har </a:t>
            </a:r>
            <a:r>
              <a:rPr lang="nb-NO" dirty="0"/>
              <a:t>annen rekkefølge. </a:t>
            </a:r>
            <a:endParaRPr lang="nb-NO" dirty="0" smtClean="0"/>
          </a:p>
          <a:p>
            <a:pPr lvl="1"/>
            <a:r>
              <a:rPr lang="nb-NO" dirty="0" smtClean="0"/>
              <a:t>Forfatteren </a:t>
            </a:r>
            <a:r>
              <a:rPr lang="nb-NO" dirty="0"/>
              <a:t>er ikke forvirret, men mener begge er sanne, og vi må lese dem i lys av hverandre</a:t>
            </a:r>
            <a:r>
              <a:rPr lang="nb-NO" dirty="0" smtClean="0"/>
              <a:t>.</a:t>
            </a:r>
          </a:p>
          <a:p>
            <a:pPr marL="411480" lvl="1" indent="0">
              <a:buNone/>
            </a:pPr>
            <a:endParaRPr lang="nb-NO" dirty="0"/>
          </a:p>
          <a:p>
            <a:pPr marL="0" indent="0">
              <a:buNone/>
            </a:pPr>
            <a:r>
              <a:rPr lang="nb-NO" dirty="0"/>
              <a:t>La oss forsøke å lese tekstene slik de var </a:t>
            </a:r>
            <a:r>
              <a:rPr lang="nb-NO" dirty="0" smtClean="0"/>
              <a:t>ment, som meningsforklaringer, ikke som en forklaring av naturvitenskapelige mekanismer</a:t>
            </a:r>
            <a:r>
              <a:rPr lang="nb-NO" dirty="0" smtClean="0"/>
              <a:t>.</a:t>
            </a:r>
          </a:p>
          <a:p>
            <a:pPr marL="0" indent="0" algn="r">
              <a:buNone/>
            </a:pPr>
            <a:endParaRPr lang="nb-NO" sz="1200" dirty="0">
              <a:latin typeface="+mj-lt"/>
            </a:endParaRPr>
          </a:p>
          <a:p>
            <a:pPr marL="0" indent="0" algn="r">
              <a:buNone/>
            </a:pPr>
            <a:r>
              <a:rPr lang="nb-NO" sz="1200" dirty="0" smtClean="0">
                <a:latin typeface="+mj-lt"/>
              </a:rPr>
              <a:t>Mikael Jortveit, Oasen skole 2013</a:t>
            </a:r>
            <a:endParaRPr lang="nb-NO" sz="1200" dirty="0">
              <a:latin typeface="+mj-lt"/>
            </a:endParaRPr>
          </a:p>
        </p:txBody>
      </p:sp>
    </p:spTree>
    <p:extLst>
      <p:ext uri="{BB962C8B-B14F-4D97-AF65-F5344CB8AC3E}">
        <p14:creationId xmlns:p14="http://schemas.microsoft.com/office/powerpoint/2010/main" val="214407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Kristen tro og </a:t>
            </a:r>
            <a:br>
              <a:rPr lang="nb-NO" dirty="0" smtClean="0"/>
            </a:br>
            <a:r>
              <a:rPr lang="nb-NO" dirty="0" smtClean="0"/>
              <a:t>vitenskapens fremvekst</a:t>
            </a:r>
            <a:endParaRPr lang="nb-NO" dirty="0"/>
          </a:p>
        </p:txBody>
      </p:sp>
      <p:sp>
        <p:nvSpPr>
          <p:cNvPr id="3" name="Plassholder for innhold 2"/>
          <p:cNvSpPr>
            <a:spLocks noGrp="1"/>
          </p:cNvSpPr>
          <p:nvPr>
            <p:ph idx="1"/>
          </p:nvPr>
        </p:nvSpPr>
        <p:spPr>
          <a:xfrm>
            <a:off x="395536" y="4293096"/>
            <a:ext cx="6336704" cy="1728193"/>
          </a:xfrm>
        </p:spPr>
        <p:txBody>
          <a:bodyPr>
            <a:normAutofit/>
          </a:bodyPr>
          <a:lstStyle/>
          <a:p>
            <a:r>
              <a:rPr lang="nb-NO" sz="1800" dirty="0" smtClean="0"/>
              <a:t>Vitenskaps-</a:t>
            </a:r>
            <a:r>
              <a:rPr lang="nb-NO" sz="1800" dirty="0" err="1" smtClean="0"/>
              <a:t>pionerer</a:t>
            </a:r>
            <a:r>
              <a:rPr lang="nb-NO" sz="1800" dirty="0" smtClean="0"/>
              <a:t> som Galilei, Newton, </a:t>
            </a:r>
            <a:r>
              <a:rPr lang="nb-NO" sz="1800" dirty="0" err="1" smtClean="0"/>
              <a:t>Kepler</a:t>
            </a:r>
            <a:r>
              <a:rPr lang="nb-NO" sz="1800" dirty="0" smtClean="0"/>
              <a:t> og </a:t>
            </a:r>
            <a:r>
              <a:rPr lang="nb-NO" sz="1800" dirty="0" err="1" smtClean="0"/>
              <a:t>Boyle</a:t>
            </a:r>
            <a:r>
              <a:rPr lang="nb-NO" sz="1800" dirty="0" smtClean="0"/>
              <a:t> regnet med en Gud som skaper av universet. De så ingen motsetning mellom vitenskap og tro. I naturens orden så de bevis på Guds eksistens. </a:t>
            </a:r>
            <a:endParaRPr lang="nb-NO" sz="1800" dirty="0"/>
          </a:p>
        </p:txBody>
      </p:sp>
      <p:sp>
        <p:nvSpPr>
          <p:cNvPr id="4" name="TekstSylinder 3"/>
          <p:cNvSpPr txBox="1"/>
          <p:nvPr/>
        </p:nvSpPr>
        <p:spPr>
          <a:xfrm>
            <a:off x="395536" y="1844824"/>
            <a:ext cx="8280920" cy="2252924"/>
          </a:xfrm>
          <a:prstGeom prst="rect">
            <a:avLst/>
          </a:prstGeom>
          <a:noFill/>
        </p:spPr>
        <p:txBody>
          <a:bodyPr wrap="square" rtlCol="0">
            <a:spAutoFit/>
          </a:bodyPr>
          <a:lstStyle/>
          <a:p>
            <a:pPr marL="342900" lvl="0" indent="-228600">
              <a:spcBef>
                <a:spcPct val="20000"/>
              </a:spcBef>
              <a:buClr>
                <a:srgbClr val="93A299"/>
              </a:buClr>
              <a:buFont typeface="Arial" pitchFamily="34" charset="0"/>
              <a:buChar char="•"/>
            </a:pPr>
            <a:r>
              <a:rPr lang="nb-NO" dirty="0">
                <a:solidFill>
                  <a:srgbClr val="564B3C"/>
                </a:solidFill>
              </a:rPr>
              <a:t>Tanken om at det er en motsetning mellom vitenskap og tro blir motsagt av mange vitenskapshistorikere. </a:t>
            </a:r>
          </a:p>
          <a:p>
            <a:pPr marL="114300" lvl="0">
              <a:spcBef>
                <a:spcPct val="20000"/>
              </a:spcBef>
              <a:buClr>
                <a:srgbClr val="93A299"/>
              </a:buClr>
            </a:pPr>
            <a:endParaRPr lang="nb-NO" dirty="0">
              <a:solidFill>
                <a:srgbClr val="564B3C"/>
              </a:solidFill>
            </a:endParaRPr>
          </a:p>
          <a:p>
            <a:pPr marL="342900" lvl="0" indent="-228600">
              <a:spcBef>
                <a:spcPct val="20000"/>
              </a:spcBef>
              <a:buClr>
                <a:srgbClr val="93A299"/>
              </a:buClr>
              <a:buFont typeface="Arial" pitchFamily="34" charset="0"/>
              <a:buChar char="•"/>
            </a:pPr>
            <a:r>
              <a:rPr lang="nb-NO" dirty="0">
                <a:solidFill>
                  <a:srgbClr val="564B3C"/>
                </a:solidFill>
              </a:rPr>
              <a:t>Den moderne vitenskap har oppstått som følge av kristen tro – ikke som en protest mot den!</a:t>
            </a:r>
          </a:p>
          <a:p>
            <a:pPr marL="114300" lvl="0">
              <a:spcBef>
                <a:spcPct val="20000"/>
              </a:spcBef>
              <a:buClr>
                <a:srgbClr val="93A299"/>
              </a:buClr>
            </a:pPr>
            <a:endParaRPr lang="nb-NO" dirty="0">
              <a:solidFill>
                <a:srgbClr val="564B3C"/>
              </a:solidFill>
            </a:endParaRPr>
          </a:p>
          <a:p>
            <a:pPr marL="342900" lvl="0" indent="-228600">
              <a:spcBef>
                <a:spcPct val="20000"/>
              </a:spcBef>
              <a:buClr>
                <a:srgbClr val="93A299"/>
              </a:buClr>
              <a:buFont typeface="Arial" pitchFamily="34" charset="0"/>
              <a:buChar char="•"/>
            </a:pPr>
            <a:r>
              <a:rPr lang="nb-NO" dirty="0">
                <a:solidFill>
                  <a:srgbClr val="564B3C"/>
                </a:solidFill>
              </a:rPr>
              <a:t>Gud har skapt en ordnet verden som det er mulig å få kunnskap om. </a:t>
            </a:r>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4293096"/>
            <a:ext cx="1368152" cy="1368152"/>
          </a:xfrm>
          <a:prstGeom prst="rect">
            <a:avLst/>
          </a:prstGeom>
        </p:spPr>
      </p:pic>
      <p:sp>
        <p:nvSpPr>
          <p:cNvPr id="6" name="Rektangel 5"/>
          <p:cNvSpPr/>
          <p:nvPr/>
        </p:nvSpPr>
        <p:spPr>
          <a:xfrm>
            <a:off x="2483768" y="6287834"/>
            <a:ext cx="6336704" cy="307777"/>
          </a:xfrm>
          <a:prstGeom prst="rect">
            <a:avLst/>
          </a:prstGeom>
        </p:spPr>
        <p:txBody>
          <a:bodyPr wrap="square">
            <a:spAutoFit/>
          </a:bodyPr>
          <a:lstStyle/>
          <a:p>
            <a:pPr marL="342900" lvl="0" indent="-228600" algn="r">
              <a:spcBef>
                <a:spcPct val="20000"/>
              </a:spcBef>
              <a:buClr>
                <a:srgbClr val="93A299"/>
              </a:buClr>
              <a:buFont typeface="Arial" pitchFamily="34" charset="0"/>
              <a:buChar char="•"/>
            </a:pPr>
            <a:r>
              <a:rPr lang="nb-NO" sz="1400" dirty="0">
                <a:solidFill>
                  <a:srgbClr val="564B3C"/>
                </a:solidFill>
                <a:latin typeface="Adobe Arabic" pitchFamily="18" charset="-78"/>
                <a:cs typeface="Adobe Arabic" pitchFamily="18" charset="-78"/>
              </a:rPr>
              <a:t>Kilde: Gustavsson, Stefan: «Kristen med god grunn», s. 155-167, Luther Forlag, Oslo 2006</a:t>
            </a:r>
            <a:endParaRPr lang="nb-NO" sz="1400" dirty="0">
              <a:solidFill>
                <a:srgbClr val="564B3C"/>
              </a:solidFill>
              <a:latin typeface="Adobe Arabic" pitchFamily="18" charset="-78"/>
              <a:cs typeface="Adobe Arabic" pitchFamily="18" charset="-78"/>
            </a:endParaRPr>
          </a:p>
        </p:txBody>
      </p:sp>
    </p:spTree>
    <p:extLst>
      <p:ext uri="{BB962C8B-B14F-4D97-AF65-F5344CB8AC3E}">
        <p14:creationId xmlns:p14="http://schemas.microsoft.com/office/powerpoint/2010/main" val="385649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Kristen tro og </a:t>
            </a:r>
            <a:br>
              <a:rPr lang="nb-NO" dirty="0" smtClean="0"/>
            </a:br>
            <a:r>
              <a:rPr lang="nb-NO" dirty="0" smtClean="0"/>
              <a:t>vitenskapens begrensninger </a:t>
            </a:r>
            <a:endParaRPr lang="nb-NO" dirty="0"/>
          </a:p>
        </p:txBody>
      </p:sp>
      <p:sp>
        <p:nvSpPr>
          <p:cNvPr id="3" name="Plassholder for innhold 2"/>
          <p:cNvSpPr>
            <a:spLocks noGrp="1"/>
          </p:cNvSpPr>
          <p:nvPr>
            <p:ph idx="1"/>
          </p:nvPr>
        </p:nvSpPr>
        <p:spPr>
          <a:xfrm>
            <a:off x="457200" y="1752600"/>
            <a:ext cx="8356972" cy="3332584"/>
          </a:xfrm>
        </p:spPr>
        <p:txBody>
          <a:bodyPr>
            <a:normAutofit/>
          </a:bodyPr>
          <a:lstStyle/>
          <a:p>
            <a:r>
              <a:rPr lang="nb-NO" sz="1900" dirty="0" smtClean="0"/>
              <a:t>Vitenskapen kan ikke besvare alle spørsmål som: </a:t>
            </a:r>
            <a:r>
              <a:rPr lang="nb-NO" sz="1900" i="1" dirty="0" smtClean="0"/>
              <a:t>Hva er meningen med dette? Hvilken verdi har noe eller noen? </a:t>
            </a:r>
            <a:r>
              <a:rPr lang="nb-NO" sz="1900" dirty="0" smtClean="0"/>
              <a:t>Her kommer vitenskapen til kort. Slike spørsmål må et livssyn gi svar på. </a:t>
            </a:r>
          </a:p>
          <a:p>
            <a:pPr marL="114300" indent="0">
              <a:buNone/>
            </a:pPr>
            <a:endParaRPr lang="nb-NO" sz="1900" dirty="0" smtClean="0"/>
          </a:p>
          <a:p>
            <a:r>
              <a:rPr lang="nb-NO" sz="1900" dirty="0" smtClean="0"/>
              <a:t>Livssyn og vitenskap utfyller hverandre. Jf. Kaffekoking. </a:t>
            </a:r>
          </a:p>
          <a:p>
            <a:pPr marL="114300" indent="0">
              <a:buNone/>
            </a:pPr>
            <a:endParaRPr lang="nb-NO" sz="1900" dirty="0" smtClean="0"/>
          </a:p>
          <a:p>
            <a:r>
              <a:rPr lang="nb-NO" sz="1900" dirty="0" smtClean="0"/>
              <a:t>Mer kunnskap om universet betyr at vi får mer kunnskap om Guds tanker! Forskning og vitenskap er positivt! </a:t>
            </a:r>
          </a:p>
          <a:p>
            <a:pPr marL="114300" indent="0">
              <a:buNone/>
            </a:pPr>
            <a:endParaRPr lang="nb-NO" dirty="0" smtClean="0"/>
          </a:p>
          <a:p>
            <a:pPr marL="114300" indent="0">
              <a:buNone/>
            </a:pPr>
            <a:endParaRPr lang="nb-NO" dirty="0"/>
          </a:p>
          <a:p>
            <a:pPr marL="114300" indent="0">
              <a:buNone/>
            </a:pPr>
            <a:endParaRPr lang="nb-NO" dirty="0" smtClean="0"/>
          </a:p>
        </p:txBody>
      </p:sp>
      <p:sp>
        <p:nvSpPr>
          <p:cNvPr id="4" name="Rektangel 3"/>
          <p:cNvSpPr/>
          <p:nvPr/>
        </p:nvSpPr>
        <p:spPr>
          <a:xfrm>
            <a:off x="2555776" y="6237312"/>
            <a:ext cx="6258396" cy="307777"/>
          </a:xfrm>
          <a:prstGeom prst="rect">
            <a:avLst/>
          </a:prstGeom>
        </p:spPr>
        <p:txBody>
          <a:bodyPr wrap="square">
            <a:spAutoFit/>
          </a:bodyPr>
          <a:lstStyle/>
          <a:p>
            <a:pPr marL="342900" lvl="0" indent="-228600" algn="r">
              <a:spcBef>
                <a:spcPct val="20000"/>
              </a:spcBef>
              <a:buClr>
                <a:srgbClr val="93A299"/>
              </a:buClr>
              <a:buFont typeface="Arial" pitchFamily="34" charset="0"/>
              <a:buChar char="•"/>
            </a:pPr>
            <a:r>
              <a:rPr lang="nb-NO" sz="1400" dirty="0">
                <a:solidFill>
                  <a:srgbClr val="564B3C"/>
                </a:solidFill>
                <a:latin typeface="Adobe Arabic" pitchFamily="18" charset="-78"/>
                <a:cs typeface="Adobe Arabic" pitchFamily="18" charset="-78"/>
              </a:rPr>
              <a:t>Kilde: Gustavsson, Stefan: «Kristen med god grunn», s. 155-167, Luther Forlag, Oslo 2006</a:t>
            </a:r>
            <a:endParaRPr lang="nb-NO" sz="1400" dirty="0">
              <a:solidFill>
                <a:srgbClr val="564B3C"/>
              </a:solidFill>
              <a:latin typeface="Adobe Arabic" pitchFamily="18" charset="-78"/>
              <a:cs typeface="Adobe Arabic" pitchFamily="18" charset="-78"/>
            </a:endParaRPr>
          </a:p>
        </p:txBody>
      </p:sp>
      <p:sp>
        <p:nvSpPr>
          <p:cNvPr id="6" name="Rektangel 5"/>
          <p:cNvSpPr/>
          <p:nvPr/>
        </p:nvSpPr>
        <p:spPr>
          <a:xfrm>
            <a:off x="3038098" y="4223867"/>
            <a:ext cx="5599204" cy="1809726"/>
          </a:xfrm>
          <a:prstGeom prst="rect">
            <a:avLst/>
          </a:prstGeom>
        </p:spPr>
        <p:txBody>
          <a:bodyPr wrap="square">
            <a:spAutoFit/>
          </a:bodyPr>
          <a:lstStyle/>
          <a:p>
            <a:pPr marL="114300" lvl="0">
              <a:spcBef>
                <a:spcPct val="20000"/>
              </a:spcBef>
              <a:buClr>
                <a:srgbClr val="93A299"/>
              </a:buClr>
            </a:pPr>
            <a:endParaRPr lang="nb-NO" dirty="0">
              <a:solidFill>
                <a:srgbClr val="564B3C"/>
              </a:solidFill>
            </a:endParaRPr>
          </a:p>
          <a:p>
            <a:pPr marL="342900" lvl="0" indent="-228600">
              <a:spcBef>
                <a:spcPct val="20000"/>
              </a:spcBef>
              <a:buClr>
                <a:srgbClr val="93A299"/>
              </a:buClr>
              <a:buFont typeface="Arial" pitchFamily="34" charset="0"/>
              <a:buChar char="•"/>
            </a:pPr>
            <a:r>
              <a:rPr lang="nb-NO" dirty="0">
                <a:solidFill>
                  <a:srgbClr val="564B3C"/>
                </a:solidFill>
              </a:rPr>
              <a:t>Kristen tro gir motivasjon til vitenskapelig arbeid og bekrefter de naturlige årsakene i skaperverket. Så supplerer kristen tro med å gi et helhetsbilde, og gir svar om mening og verdi. </a:t>
            </a:r>
          </a:p>
        </p:txBody>
      </p:sp>
      <p:pic>
        <p:nvPicPr>
          <p:cNvPr id="8" name="Bild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4508816"/>
            <a:ext cx="2066498" cy="1860096"/>
          </a:xfrm>
          <a:prstGeom prst="rect">
            <a:avLst/>
          </a:prstGeom>
        </p:spPr>
      </p:pic>
    </p:spTree>
    <p:extLst>
      <p:ext uri="{BB962C8B-B14F-4D97-AF65-F5344CB8AC3E}">
        <p14:creationId xmlns:p14="http://schemas.microsoft.com/office/powerpoint/2010/main" val="330424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eker">
  <a:themeElements>
    <a:clrScheme name="Apoteker">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eker">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eker">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176</TotalTime>
  <Words>623</Words>
  <Application>Microsoft Office PowerPoint</Application>
  <PresentationFormat>Skjermfremvisning (4:3)</PresentationFormat>
  <Paragraphs>58</Paragraphs>
  <Slides>5</Slides>
  <Notes>2</Notes>
  <HiddenSlides>0</HiddenSlides>
  <MMClips>0</MMClips>
  <ScaleCrop>false</ScaleCrop>
  <HeadingPairs>
    <vt:vector size="4" baseType="variant">
      <vt:variant>
        <vt:lpstr>Tema</vt:lpstr>
      </vt:variant>
      <vt:variant>
        <vt:i4>1</vt:i4>
      </vt:variant>
      <vt:variant>
        <vt:lpstr>Lysbildetitler</vt:lpstr>
      </vt:variant>
      <vt:variant>
        <vt:i4>5</vt:i4>
      </vt:variant>
    </vt:vector>
  </HeadingPairs>
  <TitlesOfParts>
    <vt:vector size="6" baseType="lpstr">
      <vt:lpstr>Apoteker</vt:lpstr>
      <vt:lpstr>På kollisjonskurs? </vt:lpstr>
      <vt:lpstr>Hvorfor koker  Tante Annas kaffe?</vt:lpstr>
      <vt:lpstr>                 Hvilke briller har du på?</vt:lpstr>
      <vt:lpstr>Kristen tro og  vitenskapens fremvekst</vt:lpstr>
      <vt:lpstr>Kristen tro og  vitenskapens begrensninger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På kollisjonskurs?</dc:title>
  <dc:creator>Mikael Jortveit</dc:creator>
  <cp:lastModifiedBy>ITMHG</cp:lastModifiedBy>
  <cp:revision>20</cp:revision>
  <dcterms:created xsi:type="dcterms:W3CDTF">2013-02-13T12:44:14Z</dcterms:created>
  <dcterms:modified xsi:type="dcterms:W3CDTF">2013-04-04T11:34:19Z</dcterms:modified>
</cp:coreProperties>
</file>